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669088" cy="9926638"/>
  <p:embeddedFontLst>
    <p:embeddedFont>
      <p:font typeface="Garamond" panose="02020404030301010803" pitchFamily="18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iEVNiCglpN0I4stlDW3Orckm3E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475"/>
            <a:ext cx="444625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475"/>
            <a:ext cx="444625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475"/>
            <a:ext cx="444625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475"/>
            <a:ext cx="444625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475"/>
            <a:ext cx="444625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475"/>
            <a:ext cx="444625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475"/>
            <a:ext cx="444625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475"/>
            <a:ext cx="444625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725" y="744475"/>
            <a:ext cx="444625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>
            <a:spLocks noGrp="1"/>
          </p:cNvSpPr>
          <p:nvPr>
            <p:ph type="ctrTitle"/>
          </p:nvPr>
        </p:nvSpPr>
        <p:spPr>
          <a:xfrm>
            <a:off x="685800" y="1736725"/>
            <a:ext cx="7772400" cy="192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224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ftr" idx="11"/>
          </p:nvPr>
        </p:nvSpPr>
        <p:spPr>
          <a:xfrm>
            <a:off x="3124200" y="625157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sldNum" idx="12"/>
          </p:nvPr>
        </p:nvSpPr>
        <p:spPr>
          <a:xfrm>
            <a:off x="6553200" y="62547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■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4pPr>
            <a:lvl5pPr marL="2286000" lvl="4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5pPr>
            <a:lvl6pPr marL="2743200" lvl="5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6pPr>
            <a:lvl7pPr marL="3200400" lvl="6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7pPr>
            <a:lvl8pPr marL="3657600" lvl="7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8pPr>
            <a:lvl9pPr marL="4114800" lvl="8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■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4pPr>
            <a:lvl5pPr marL="2286000" lvl="4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5pPr>
            <a:lvl6pPr marL="2743200" lvl="5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6pPr>
            <a:lvl7pPr marL="3200400" lvl="6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7pPr>
            <a:lvl8pPr marL="3657600" lvl="7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8pPr>
            <a:lvl9pPr marL="4114800" lvl="8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4pPr>
            <a:lvl5pPr marL="2286000" lvl="4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marL="2743200" lvl="5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6pPr>
            <a:lvl7pPr marL="3200400" lvl="6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7pPr>
            <a:lvl8pPr marL="3657600" lvl="7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8pPr>
            <a:lvl9pPr marL="4114800" lvl="8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6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4pPr>
            <a:lvl5pPr marL="2286000" lvl="4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marL="2743200" lvl="5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6pPr>
            <a:lvl7pPr marL="3200400" lvl="6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7pPr>
            <a:lvl8pPr marL="3657600" lvl="7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8pPr>
            <a:lvl9pPr marL="4114800" lvl="8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4pPr>
            <a:lvl5pPr marL="2286000" lvl="4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marL="2743200" lvl="5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6pPr>
            <a:lvl7pPr marL="3200400" lvl="6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7pPr>
            <a:lvl8pPr marL="3657600" lvl="7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8pPr>
            <a:lvl9pPr marL="4114800" lvl="8" indent="-308609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■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■"/>
              <a:defRPr sz="28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3pPr>
            <a:lvl4pPr marL="1828800" lvl="3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4pPr>
            <a:lvl5pPr marL="2286000" lvl="4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5pPr>
            <a:lvl6pPr marL="2743200" lvl="5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6pPr>
            <a:lvl7pPr marL="3200400" lvl="6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7pPr>
            <a:lvl8pPr marL="3657600" lvl="7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8pPr>
            <a:lvl9pPr marL="4114800" lvl="8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0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4pPr>
            <a:lvl5pPr marL="2286000" lvl="4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5pPr>
            <a:lvl6pPr marL="2743200" lvl="5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6pPr>
            <a:lvl7pPr marL="3200400" lvl="6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7pPr>
            <a:lvl8pPr marL="3657600" lvl="7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8pPr>
            <a:lvl9pPr marL="4114800" lvl="8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■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■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4pPr>
            <a:lvl5pPr marL="2286000" lvl="4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5pPr>
            <a:lvl6pPr marL="2743200" lvl="5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6pPr>
            <a:lvl7pPr marL="3200400" lvl="6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7pPr>
            <a:lvl8pPr marL="3657600" lvl="7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8pPr>
            <a:lvl9pPr marL="4114800" lvl="8" indent="-299720" algn="l">
              <a:spcBef>
                <a:spcPts val="320"/>
              </a:spcBef>
              <a:spcAft>
                <a:spcPts val="0"/>
              </a:spcAft>
              <a:buSzPts val="1120"/>
              <a:buChar char="■"/>
              <a:defRPr sz="1600"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2"/>
          <p:cNvGrpSpPr/>
          <p:nvPr/>
        </p:nvGrpSpPr>
        <p:grpSpPr>
          <a:xfrm>
            <a:off x="0" y="0"/>
            <a:ext cx="9140825" cy="6850062"/>
            <a:chOff x="0" y="0"/>
            <a:chExt cx="5758" cy="4315"/>
          </a:xfrm>
        </p:grpSpPr>
        <p:grpSp>
          <p:nvGrpSpPr>
            <p:cNvPr id="7" name="Google Shape;7;p12"/>
            <p:cNvGrpSpPr/>
            <p:nvPr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Google Shape;8;p12"/>
              <p:cNvSpPr/>
              <p:nvPr/>
            </p:nvSpPr>
            <p:spPr>
              <a:xfrm>
                <a:off x="1728" y="2644"/>
                <a:ext cx="2882" cy="1671"/>
              </a:xfrm>
              <a:custGeom>
                <a:avLst/>
                <a:gdLst/>
                <a:ahLst/>
                <a:cxnLst/>
                <a:rect l="l" t="t" r="r" b="b"/>
                <a:pathLst>
                  <a:path w="2882" h="1671" extrusionOk="0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2E8B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9" name="Google Shape;9;p12"/>
              <p:cNvSpPr/>
              <p:nvPr/>
            </p:nvSpPr>
            <p:spPr>
              <a:xfrm>
                <a:off x="4170" y="2671"/>
                <a:ext cx="1259" cy="811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811" extrusionOk="0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2E8B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" name="Google Shape;10;p12"/>
              <p:cNvSpPr/>
              <p:nvPr/>
            </p:nvSpPr>
            <p:spPr>
              <a:xfrm>
                <a:off x="2900" y="3346"/>
                <a:ext cx="2849" cy="969"/>
              </a:xfrm>
              <a:custGeom>
                <a:avLst/>
                <a:gdLst/>
                <a:ahLst/>
                <a:cxnLst/>
                <a:rect l="l" t="t" r="r" b="b"/>
                <a:pathLst>
                  <a:path w="2849" h="969" extrusionOk="0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>
                <a:gsLst>
                  <a:gs pos="0">
                    <a:srgbClr val="002A7D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" name="Google Shape;11;p12"/>
              <p:cNvSpPr/>
              <p:nvPr/>
            </p:nvSpPr>
            <p:spPr>
              <a:xfrm>
                <a:off x="2748" y="2230"/>
                <a:ext cx="3007" cy="208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2085" extrusionOk="0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2" name="Google Shape;12;p12"/>
              <p:cNvSpPr/>
              <p:nvPr/>
            </p:nvSpPr>
            <p:spPr>
              <a:xfrm>
                <a:off x="4501" y="2317"/>
                <a:ext cx="1248" cy="539"/>
              </a:xfrm>
              <a:custGeom>
                <a:avLst/>
                <a:gdLst/>
                <a:ahLst/>
                <a:cxnLst/>
                <a:rect l="l" t="t" r="r" b="b"/>
                <a:pathLst>
                  <a:path w="1248" h="539" extrusionOk="0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>
                <a:gsLst>
                  <a:gs pos="0">
                    <a:srgbClr val="002D86"/>
                  </a:gs>
                  <a:gs pos="100000">
                    <a:schemeClr val="dk2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13" name="Google Shape;13;p12"/>
            <p:cNvSpPr/>
            <p:nvPr/>
          </p:nvSpPr>
          <p:spPr>
            <a:xfrm>
              <a:off x="3322" y="1341"/>
              <a:ext cx="1825" cy="1537"/>
            </a:xfrm>
            <a:custGeom>
              <a:avLst/>
              <a:gdLst/>
              <a:ahLst/>
              <a:cxnLst/>
              <a:rect l="l" t="t" r="r" b="b"/>
              <a:pathLst>
                <a:path w="2296" h="1469" extrusionOk="0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>
              <a:gsLst>
                <a:gs pos="0">
                  <a:srgbClr val="002B82"/>
                </a:gs>
                <a:gs pos="100000">
                  <a:schemeClr val="dk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4" name="Google Shape;14;p12"/>
            <p:cNvSpPr/>
            <p:nvPr/>
          </p:nvSpPr>
          <p:spPr>
            <a:xfrm>
              <a:off x="0" y="0"/>
              <a:ext cx="5758" cy="1776"/>
            </a:xfrm>
            <a:custGeom>
              <a:avLst/>
              <a:gdLst/>
              <a:ahLst/>
              <a:cxnLst/>
              <a:rect l="l" t="t" r="r" b="b"/>
              <a:pathLst>
                <a:path w="5740" h="1906" extrusionOk="0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dk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  <a:defRPr sz="32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  <a:defRPr sz="2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68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ftr" idx="11"/>
          </p:nvPr>
        </p:nvSpPr>
        <p:spPr>
          <a:xfrm>
            <a:off x="3124200" y="625157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6553200" y="62547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4"/>
          <p:cNvSpPr txBox="1">
            <a:spLocks noGrp="1"/>
          </p:cNvSpPr>
          <p:nvPr>
            <p:ph type="dt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</a:endParaRPr>
          </a:p>
        </p:txBody>
      </p:sp>
      <p:grpSp>
        <p:nvGrpSpPr>
          <p:cNvPr id="29" name="Google Shape;29;p14"/>
          <p:cNvGrpSpPr/>
          <p:nvPr/>
        </p:nvGrpSpPr>
        <p:grpSpPr>
          <a:xfrm>
            <a:off x="0" y="0"/>
            <a:ext cx="9140825" cy="6850062"/>
            <a:chOff x="0" y="0"/>
            <a:chExt cx="5758" cy="4315"/>
          </a:xfrm>
        </p:grpSpPr>
        <p:grpSp>
          <p:nvGrpSpPr>
            <p:cNvPr id="30" name="Google Shape;30;p14"/>
            <p:cNvGrpSpPr/>
            <p:nvPr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1" name="Google Shape;31;p14"/>
              <p:cNvSpPr/>
              <p:nvPr/>
            </p:nvSpPr>
            <p:spPr>
              <a:xfrm>
                <a:off x="1728" y="2644"/>
                <a:ext cx="2882" cy="1671"/>
              </a:xfrm>
              <a:custGeom>
                <a:avLst/>
                <a:gdLst/>
                <a:ahLst/>
                <a:cxnLst/>
                <a:rect l="l" t="t" r="r" b="b"/>
                <a:pathLst>
                  <a:path w="2882" h="1671" extrusionOk="0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2E8B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2" name="Google Shape;32;p14"/>
              <p:cNvSpPr/>
              <p:nvPr/>
            </p:nvSpPr>
            <p:spPr>
              <a:xfrm>
                <a:off x="4170" y="2671"/>
                <a:ext cx="1259" cy="811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811" extrusionOk="0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2E8B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3" name="Google Shape;33;p14"/>
              <p:cNvSpPr/>
              <p:nvPr/>
            </p:nvSpPr>
            <p:spPr>
              <a:xfrm>
                <a:off x="2900" y="3346"/>
                <a:ext cx="2849" cy="969"/>
              </a:xfrm>
              <a:custGeom>
                <a:avLst/>
                <a:gdLst/>
                <a:ahLst/>
                <a:cxnLst/>
                <a:rect l="l" t="t" r="r" b="b"/>
                <a:pathLst>
                  <a:path w="2849" h="969" extrusionOk="0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>
                <a:gsLst>
                  <a:gs pos="0">
                    <a:srgbClr val="002A7D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4" name="Google Shape;34;p14"/>
              <p:cNvSpPr/>
              <p:nvPr/>
            </p:nvSpPr>
            <p:spPr>
              <a:xfrm>
                <a:off x="2748" y="2230"/>
                <a:ext cx="3007" cy="208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2085" extrusionOk="0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5" name="Google Shape;35;p14"/>
              <p:cNvSpPr/>
              <p:nvPr/>
            </p:nvSpPr>
            <p:spPr>
              <a:xfrm>
                <a:off x="4501" y="2317"/>
                <a:ext cx="1248" cy="539"/>
              </a:xfrm>
              <a:custGeom>
                <a:avLst/>
                <a:gdLst/>
                <a:ahLst/>
                <a:cxnLst/>
                <a:rect l="l" t="t" r="r" b="b"/>
                <a:pathLst>
                  <a:path w="1248" h="539" extrusionOk="0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>
                <a:gsLst>
                  <a:gs pos="0">
                    <a:srgbClr val="002D86"/>
                  </a:gs>
                  <a:gs pos="100000">
                    <a:schemeClr val="dk2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sp>
          <p:nvSpPr>
            <p:cNvPr id="36" name="Google Shape;36;p14"/>
            <p:cNvSpPr/>
            <p:nvPr/>
          </p:nvSpPr>
          <p:spPr>
            <a:xfrm>
              <a:off x="3322" y="1341"/>
              <a:ext cx="1825" cy="1537"/>
            </a:xfrm>
            <a:custGeom>
              <a:avLst/>
              <a:gdLst/>
              <a:ahLst/>
              <a:cxnLst/>
              <a:rect l="l" t="t" r="r" b="b"/>
              <a:pathLst>
                <a:path w="2296" h="1469" extrusionOk="0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>
              <a:gsLst>
                <a:gs pos="0">
                  <a:srgbClr val="002B82"/>
                </a:gs>
                <a:gs pos="100000">
                  <a:schemeClr val="dk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37" name="Google Shape;37;p14"/>
            <p:cNvSpPr/>
            <p:nvPr/>
          </p:nvSpPr>
          <p:spPr>
            <a:xfrm>
              <a:off x="0" y="0"/>
              <a:ext cx="5758" cy="1776"/>
            </a:xfrm>
            <a:custGeom>
              <a:avLst/>
              <a:gdLst/>
              <a:ahLst/>
              <a:cxnLst/>
              <a:rect l="l" t="t" r="r" b="b"/>
              <a:pathLst>
                <a:path w="5740" h="1906" extrusionOk="0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dk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38" name="Google Shape;38;p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  <a:defRPr sz="32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■"/>
              <a:defRPr sz="2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68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175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"/>
          <p:cNvSpPr txBox="1">
            <a:spLocks noGrp="1"/>
          </p:cNvSpPr>
          <p:nvPr>
            <p:ph type="ctrTitle"/>
          </p:nvPr>
        </p:nvSpPr>
        <p:spPr>
          <a:xfrm>
            <a:off x="539750" y="908050"/>
            <a:ext cx="8278812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6600"/>
              <a:buFont typeface="Garamond"/>
              <a:buNone/>
            </a:pPr>
            <a:r>
              <a:rPr lang="en-US" sz="6600" b="1" i="0" u="none" dirty="0" err="1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Audiência</a:t>
            </a:r>
            <a:r>
              <a:rPr lang="en-US" sz="6600" b="1" i="0" u="none" dirty="0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6600" b="1" i="0" u="none" dirty="0" err="1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Pública</a:t>
            </a:r>
            <a:r>
              <a:rPr lang="en-US" sz="6000" b="1" i="0" u="none" dirty="0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 dirty="0"/>
          </a:p>
        </p:txBody>
      </p:sp>
      <p:sp>
        <p:nvSpPr>
          <p:cNvPr id="109" name="Google Shape;109;p1"/>
          <p:cNvSpPr txBox="1">
            <a:spLocks noGrp="1"/>
          </p:cNvSpPr>
          <p:nvPr>
            <p:ph type="subTitle" idx="1"/>
          </p:nvPr>
        </p:nvSpPr>
        <p:spPr>
          <a:xfrm>
            <a:off x="468312" y="3860800"/>
            <a:ext cx="84963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000" b="1" i="0" u="none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Lei de Diretrizes Orçamentárias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</a:pPr>
            <a:r>
              <a:rPr lang="en-US" sz="4000" b="1" i="0" u="none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LDO/2021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body" idx="1"/>
          </p:nvPr>
        </p:nvSpPr>
        <p:spPr>
          <a:xfrm>
            <a:off x="395287" y="333375"/>
            <a:ext cx="8229600" cy="583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Art. 48.</a:t>
            </a:r>
            <a:r>
              <a:rPr lang="en-US" sz="2800" b="1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São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instrumentos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transparência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gestão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fiscal,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quais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ampla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divulgação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inclusive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meios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eletrônicos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acesso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público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planos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leis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prestações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contas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respectivo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parecer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prévio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 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Relatório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Resumido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Execução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Relatório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Gestão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Fiscal; e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versões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simplificadas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desses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documentos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dirty="0"/>
          </a:p>
          <a:p>
            <a:pPr marL="342900" lvl="0" indent="-21844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" name="Google Shape;158;p10"/>
          <p:cNvSpPr txBox="1"/>
          <p:nvPr/>
        </p:nvSpPr>
        <p:spPr>
          <a:xfrm>
            <a:off x="395287" y="3965575"/>
            <a:ext cx="8410575" cy="267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§1</a:t>
            </a:r>
            <a:r>
              <a:rPr lang="en-US" sz="2800" b="0" i="0" u="sng" baseline="30000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</a:t>
            </a:r>
            <a:r>
              <a:rPr lang="en-US" sz="2800" baseline="30000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transparência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assegurada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também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mediante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                    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 –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incentivo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à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participação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popular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realização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audiências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públicas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durante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processos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elaboração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discussão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planos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lei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  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"/>
          <p:cNvSpPr txBox="1"/>
          <p:nvPr/>
        </p:nvSpPr>
        <p:spPr>
          <a:xfrm>
            <a:off x="539750" y="908050"/>
            <a:ext cx="8278812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6600"/>
              <a:buFont typeface="Garamond"/>
              <a:buNone/>
            </a:pPr>
            <a:r>
              <a:rPr lang="en-US" sz="6600" b="1" i="0" u="none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Audiência Pública</a:t>
            </a:r>
            <a:r>
              <a:rPr lang="en-US" sz="6000" b="1" i="0" u="none">
                <a:solidFill>
                  <a:schemeClr val="lt2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/>
          </a:p>
        </p:txBody>
      </p:sp>
      <p:sp>
        <p:nvSpPr>
          <p:cNvPr id="164" name="Google Shape;164;p11"/>
          <p:cNvSpPr txBox="1"/>
          <p:nvPr/>
        </p:nvSpPr>
        <p:spPr>
          <a:xfrm>
            <a:off x="539750" y="3213100"/>
            <a:ext cx="84963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000"/>
              <a:buFont typeface="Garamond"/>
              <a:buNone/>
            </a:pPr>
            <a:r>
              <a:rPr lang="en-US" sz="4000" b="1" i="0" u="none" dirty="0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Lei de </a:t>
            </a:r>
            <a:r>
              <a:rPr lang="en-US" sz="4000" b="1" i="0" u="none" dirty="0" err="1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4000" b="1" i="0" u="none" dirty="0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4000" b="1" i="0" u="none" dirty="0" err="1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endParaRPr dirty="0"/>
          </a:p>
          <a:p>
            <a:pPr marL="342900" marR="0" lvl="0" indent="-34290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folHlink"/>
              </a:buClr>
              <a:buSzPts val="4000"/>
              <a:buFont typeface="Garamond"/>
              <a:buNone/>
            </a:pPr>
            <a:r>
              <a:rPr lang="en-US" sz="4000" b="1" i="0" u="none" dirty="0">
                <a:solidFill>
                  <a:schemeClr val="folHlink"/>
                </a:solidFill>
                <a:latin typeface="Garamond"/>
                <a:ea typeface="Garamond"/>
                <a:cs typeface="Garamond"/>
                <a:sym typeface="Garamond"/>
              </a:rPr>
              <a:t>LDO/2021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"/>
          <p:cNvSpPr txBox="1">
            <a:spLocks noGrp="1"/>
          </p:cNvSpPr>
          <p:nvPr>
            <p:ph type="body" idx="1"/>
          </p:nvPr>
        </p:nvSpPr>
        <p:spPr>
          <a:xfrm>
            <a:off x="-107950" y="1412875"/>
            <a:ext cx="9251950" cy="648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 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Projeto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Lei nº 48/2021,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foi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elaborado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atendendo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o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disposto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no § 2º do Art. 165 da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Constituição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Federal e Art. 4º da Lei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Complementar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n.º 101 de 04 de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maio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2000 - Lei de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Responsabilidade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Fiscal;</a:t>
            </a:r>
            <a:endParaRPr dirty="0"/>
          </a:p>
          <a:p>
            <a:pPr marL="342900" lvl="0" indent="-20066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None/>
            </a:pPr>
            <a:endParaRPr sz="32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</a:pP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 LDO/2021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foi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também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elaborada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em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consonância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com o Plano </a:t>
            </a:r>
            <a:r>
              <a:rPr lang="en-US" sz="32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Plurianual</a:t>
            </a:r>
            <a:r>
              <a:rPr lang="en-US" sz="32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2022/2025.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 txBox="1">
            <a:spLocks noGrp="1"/>
          </p:cNvSpPr>
          <p:nvPr>
            <p:ph type="body" idx="1"/>
          </p:nvPr>
        </p:nvSpPr>
        <p:spPr>
          <a:xfrm>
            <a:off x="147637" y="1252025"/>
            <a:ext cx="8964612" cy="575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Art. 165: Leis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iniciativa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Poder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Executivo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estabelecerão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II -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dirty="0"/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§ 2º A lei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compreenderá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metas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prioridades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administração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pública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federal,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estabelecerá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política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fiscal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respectivas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metas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consonância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com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trajetória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sustentável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dívida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pública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orientará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elaboração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lei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anual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disporá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sobre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alterações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legislação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tributária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estabelecerá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política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aplicação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agências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financeiras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oficiais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fomento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     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>
            <a:spLocks noGrp="1"/>
          </p:cNvSpPr>
          <p:nvPr>
            <p:ph type="body" idx="1"/>
          </p:nvPr>
        </p:nvSpPr>
        <p:spPr>
          <a:xfrm>
            <a:off x="0" y="260350"/>
            <a:ext cx="8964612" cy="638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Lei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Orgânica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Municipal: </a:t>
            </a:r>
            <a:endParaRPr dirty="0"/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Art. 29º - Compete à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Câmara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Municipal, com 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sanção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Prefeito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 –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legislar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sobre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todas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matérias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atribuídas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Município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pelas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Constituições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União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do Estado, e por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esta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Lei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Orgânica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dirty="0"/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II –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votar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endParaRPr dirty="0"/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b –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dirty="0"/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Art. 67 - Leis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iniciativa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Poder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Executivo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Municipal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estabelecerão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endParaRPr dirty="0"/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II –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21844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body" idx="1"/>
          </p:nvPr>
        </p:nvSpPr>
        <p:spPr>
          <a:xfrm>
            <a:off x="179387" y="404812"/>
            <a:ext cx="8713800" cy="6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Art. 72 -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projetos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lei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sobre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o Plano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Plurianual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anuais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projetos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lei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alteração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código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Tributário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serão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enviados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pelo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Prefeito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Poder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Legislativo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seguintes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prazos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dirty="0"/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II – 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projeto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anualmente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até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30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setembro</a:t>
            </a:r>
            <a:r>
              <a:rPr lang="en-US" sz="1800" b="0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dirty="0"/>
          </a:p>
          <a:p>
            <a:pPr marL="342900" lvl="0" indent="-34290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</a:pPr>
            <a:endParaRPr sz="1800" b="0" i="0" u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Art. 73 -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projetos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Lei de que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trata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artigo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anterior,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após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apreciação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pelo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Poder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Legislativo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deverão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ser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encaminhados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para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sanção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seguintes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prazos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 </a:t>
            </a:r>
            <a:endParaRPr dirty="0"/>
          </a:p>
          <a:p>
            <a:pPr marL="34290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 – 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projeto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lei do Plano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plurianual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até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15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setembro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primeiro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mandato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Prefeito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e 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projeto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lei das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até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30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outubro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cada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>
            <a:spLocks noGrp="1"/>
          </p:cNvSpPr>
          <p:nvPr>
            <p:ph type="body" idx="1"/>
          </p:nvPr>
        </p:nvSpPr>
        <p:spPr>
          <a:xfrm>
            <a:off x="457200" y="333375"/>
            <a:ext cx="8229600" cy="5792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 sz="32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Lei de Responsabilidade Fiscal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240"/>
              <a:buNone/>
            </a:pPr>
            <a:endParaRPr sz="3200" b="0" i="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200660" algn="l" rtl="0">
              <a:spcBef>
                <a:spcPts val="640"/>
              </a:spcBef>
              <a:spcAft>
                <a:spcPts val="0"/>
              </a:spcAft>
              <a:buSzPts val="2240"/>
              <a:buNone/>
            </a:pPr>
            <a:endParaRPr sz="3200" b="0" i="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5" name="Google Shape;135;p6"/>
          <p:cNvSpPr txBox="1"/>
          <p:nvPr/>
        </p:nvSpPr>
        <p:spPr>
          <a:xfrm>
            <a:off x="179387" y="869950"/>
            <a:ext cx="8535987" cy="600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Art. 4</a:t>
            </a:r>
            <a:r>
              <a:rPr lang="en-US" sz="2400" b="0" i="0" u="sng" baseline="30000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</a:t>
            </a:r>
            <a:r>
              <a:rPr lang="en-US" sz="2400" b="1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 lei de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atenderá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o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disposto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no </a:t>
            </a:r>
            <a:r>
              <a:rPr lang="en-US" sz="2400" b="0" i="0" u="sng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2</a:t>
            </a:r>
            <a:r>
              <a:rPr lang="en-US" sz="2400" b="0" i="0" u="sng" baseline="30000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lang="en-US" sz="2400" b="0" i="0" u="sng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do art. 165 da </a:t>
            </a:r>
            <a:r>
              <a:rPr lang="en-US" sz="2400" b="0" i="0" u="sng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Constituição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e:</a:t>
            </a:r>
            <a:endParaRPr sz="24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 -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disporá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também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sobre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endParaRPr sz="24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a)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equilíbrio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entre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receitas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despesas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sz="24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b)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critérios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forma de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limitação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empenho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a ser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efetivada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hipóteses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previstas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na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alínea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</a:t>
            </a:r>
            <a:r>
              <a:rPr lang="en-US" sz="2400" b="0" i="1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b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do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inciso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II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deste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artigo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no art. 9</a:t>
            </a:r>
            <a:r>
              <a:rPr lang="en-US" sz="2400" b="0" i="0" u="sng" baseline="30000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e no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inciso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II do § 1</a:t>
            </a:r>
            <a:r>
              <a:rPr lang="en-US" sz="2400" b="0" i="0" u="sng" baseline="30000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do art. 31;</a:t>
            </a:r>
            <a:endParaRPr dirty="0"/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c) (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Vetado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);</a:t>
            </a:r>
            <a:endParaRPr dirty="0"/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d) (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Vetado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);</a:t>
            </a:r>
            <a:endParaRPr dirty="0"/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e)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Normas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relativas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controle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custos e à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avaliação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dos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resultados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dos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programas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financiados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com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recursos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dos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orçamentos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 </a:t>
            </a:r>
            <a:endParaRPr dirty="0"/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f)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Demais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condições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para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transferências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recursos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entidades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públicas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privadas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 </a:t>
            </a:r>
            <a:endParaRPr dirty="0"/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I- (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Vetado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  <a:endParaRPr dirty="0"/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aramond"/>
              <a:buNone/>
            </a:pP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II- (</a:t>
            </a:r>
            <a:r>
              <a:rPr lang="en-US" sz="24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Vetado</a:t>
            </a:r>
            <a:r>
              <a:rPr lang="en-US" sz="24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"/>
          <p:cNvSpPr txBox="1">
            <a:spLocks noGrp="1"/>
          </p:cNvSpPr>
          <p:nvPr>
            <p:ph type="body" idx="1"/>
          </p:nvPr>
        </p:nvSpPr>
        <p:spPr>
          <a:xfrm>
            <a:off x="0" y="333375"/>
            <a:ext cx="8893175" cy="611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■"/>
            </a:pPr>
            <a:r>
              <a:rPr lang="en-US" sz="2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§ 1</a:t>
            </a:r>
            <a:r>
              <a:rPr lang="en-US" sz="2800" b="0" i="0" u="sng" baseline="300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</a:t>
            </a:r>
            <a:r>
              <a:rPr lang="en-US" sz="2800" b="0" i="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Integrará o projeto de lei de diretrizes orçamentárias Anexo de Metas Fiscais, em que serão estabelecidas metas anuais, em valores correntes e constantes, relativas a receitas, despesas, resultados nominal e primário e montante da dívida pública, para o exercício a que se referirem e para os dois seguintes.</a:t>
            </a:r>
            <a:endParaRPr/>
          </a:p>
          <a:p>
            <a:pPr marL="342900" lvl="0" indent="-21844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endParaRPr sz="2800" b="0" i="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1" name="Google Shape;141;p7"/>
          <p:cNvSpPr txBox="1"/>
          <p:nvPr/>
        </p:nvSpPr>
        <p:spPr>
          <a:xfrm>
            <a:off x="125412" y="2924175"/>
            <a:ext cx="8640762" cy="440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§ 2</a:t>
            </a:r>
            <a:r>
              <a:rPr lang="en-US" sz="2800" b="0" i="0" u="sng" baseline="30000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O Anexo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conterá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ainda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 -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avaliação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cumprimento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metas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relativas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anterior;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II -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demonstrativo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metas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anuais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instruído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com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memória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metodologia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cálculo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que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justifiquem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resultados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pretendidos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comparando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-as com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fixadas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três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exercícios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anteriores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evidenciando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consistência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delas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com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premissas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objetivos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política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econômica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nacional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"/>
          <p:cNvSpPr txBox="1">
            <a:spLocks noGrp="1"/>
          </p:cNvSpPr>
          <p:nvPr>
            <p:ph type="body" idx="1"/>
          </p:nvPr>
        </p:nvSpPr>
        <p:spPr>
          <a:xfrm>
            <a:off x="250825" y="765175"/>
            <a:ext cx="8748712" cy="424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184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None/>
            </a:pPr>
            <a:endParaRPr sz="2800" b="0" i="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lvl="0" indent="-218440" algn="l" rtl="0">
              <a:spcBef>
                <a:spcPts val="560"/>
              </a:spcBef>
              <a:spcAft>
                <a:spcPts val="0"/>
              </a:spcAft>
              <a:buSzPts val="1960"/>
              <a:buNone/>
            </a:pPr>
            <a:endParaRPr sz="2800" b="0" i="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7" name="Google Shape;147;p8"/>
          <p:cNvSpPr txBox="1"/>
          <p:nvPr/>
        </p:nvSpPr>
        <p:spPr>
          <a:xfrm>
            <a:off x="250825" y="1012825"/>
            <a:ext cx="8642350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III -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evolução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patrimônio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líquido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também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últimos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três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exercícios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destacando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origem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aplicação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recursos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obtidos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com 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alienação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ativos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IV -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avaliação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situação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financeira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atuarial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a) dos regimes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geral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previdência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social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próprio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dos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servidores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públicos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do Fundo de Amparo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Trabalhador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b) dos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demais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fundos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públicos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programas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estatais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natureza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atuarial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;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 -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demonstrativo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estimativa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compensação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renúncia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receita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margem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expansão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despesas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obrigatórias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caráter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continuado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250825" y="963612"/>
            <a:ext cx="8785225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§ 3</a:t>
            </a:r>
            <a:r>
              <a:rPr lang="en-US" sz="2800" b="0" i="0" u="sng" baseline="30000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A lei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diretrizes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orçamentárias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conterá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Anexo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Riscos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Fiscais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onde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serão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avaliados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passivos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contingentes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outros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riscos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capazes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afetar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contas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públicas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informando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providências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serem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tomadas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caso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se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concretizem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sz="2800" b="0" i="0" u="none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§ 4</a:t>
            </a:r>
            <a:r>
              <a:rPr lang="en-US" sz="2800" b="0" i="0" u="sng" baseline="30000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 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mensagem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que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encaminhar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projeto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União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apresentará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anexo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específico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objetivos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políticas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monetária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creditícia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cambial,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bem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como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parâmetros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projeções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para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seus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principais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agregados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variáveis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ainda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as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metas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de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inflação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, para o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exercício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subsequente</a:t>
            </a:r>
            <a: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dirty="0"/>
          </a:p>
          <a:p>
            <a:pPr marL="0" lvl="0" indent="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0"/>
              <a:buNone/>
            </a:pPr>
            <a:br>
              <a:rPr lang="en-US" sz="2800" b="0" i="0" u="none" dirty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</a:b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Fluxo">
  <a:themeElements>
    <a:clrScheme name="Flux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uxo">
  <a:themeElements>
    <a:clrScheme name="Fluxo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902</Words>
  <Application>Microsoft Office PowerPoint</Application>
  <PresentationFormat>Apresentação na tela (4:3)</PresentationFormat>
  <Paragraphs>51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Noto Sans Symbols</vt:lpstr>
      <vt:lpstr>Garamond</vt:lpstr>
      <vt:lpstr>Arial</vt:lpstr>
      <vt:lpstr>1_Fluxo</vt:lpstr>
      <vt:lpstr>Fluxo</vt:lpstr>
      <vt:lpstr>Audiência Pública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</dc:title>
  <dc:creator>camara</dc:creator>
  <cp:lastModifiedBy>Larissa Stein</cp:lastModifiedBy>
  <cp:revision>3</cp:revision>
  <dcterms:created xsi:type="dcterms:W3CDTF">2013-10-11T19:29:23Z</dcterms:created>
  <dcterms:modified xsi:type="dcterms:W3CDTF">2021-10-18T23:12:01Z</dcterms:modified>
</cp:coreProperties>
</file>