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</p:sldIdLst>
  <p:sldSz cy="6858000" cx="9144000"/>
  <p:notesSz cx="6669075" cy="9926625"/>
  <p:embeddedFontLst>
    <p:embeddedFont>
      <p:font typeface="Nunito"/>
      <p:regular r:id="rId19"/>
      <p:bold r:id="rId20"/>
      <p:italic r:id="rId21"/>
      <p:boldItalic r:id="rId22"/>
    </p:embeddedFont>
    <p:embeddedFont>
      <p:font typeface="Garamond"/>
      <p:regular r:id="rId23"/>
      <p:bold r:id="rId24"/>
      <p:italic r:id="rId25"/>
      <p:boldItalic r:id="rId26"/>
    </p:embeddedFont>
    <p:embeddedFont>
      <p:font typeface="Book Antiqua"/>
      <p:regular r:id="rId27"/>
      <p:bold r:id="rId28"/>
      <p:italic r:id="rId29"/>
      <p:boldItalic r:id="rId3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http://customooxmlschemas.google.com/">
      <go:slidesCustomData xmlns:go="http://customooxmlschemas.google.com/" r:id="rId31" roundtripDataSignature="AMtx7mjdhlv6TeVn8UKG/9S6kDtKYAjJC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Nunito-bold.fntdata"/><Relationship Id="rId22" Type="http://schemas.openxmlformats.org/officeDocument/2006/relationships/font" Target="fonts/Nunito-boldItalic.fntdata"/><Relationship Id="rId21" Type="http://schemas.openxmlformats.org/officeDocument/2006/relationships/font" Target="fonts/Nunito-italic.fntdata"/><Relationship Id="rId24" Type="http://schemas.openxmlformats.org/officeDocument/2006/relationships/font" Target="fonts/Garamond-bold.fntdata"/><Relationship Id="rId23" Type="http://schemas.openxmlformats.org/officeDocument/2006/relationships/font" Target="fonts/Garamond-regular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font" Target="fonts/Garamond-boldItalic.fntdata"/><Relationship Id="rId25" Type="http://schemas.openxmlformats.org/officeDocument/2006/relationships/font" Target="fonts/Garamond-italic.fntdata"/><Relationship Id="rId28" Type="http://schemas.openxmlformats.org/officeDocument/2006/relationships/font" Target="fonts/BookAntiqua-bold.fntdata"/><Relationship Id="rId27" Type="http://schemas.openxmlformats.org/officeDocument/2006/relationships/font" Target="fonts/BookAntiqua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font" Target="fonts/BookAntiqua-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customschemas.google.com/relationships/presentationmetadata" Target="metadata"/><Relationship Id="rId30" Type="http://schemas.openxmlformats.org/officeDocument/2006/relationships/font" Target="fonts/BookAntiqua-boldItalic.fnt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font" Target="fonts/Nunito-regular.fntdata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11725" y="744475"/>
            <a:ext cx="4446250" cy="37224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66900" y="4715125"/>
            <a:ext cx="5335250" cy="44669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:notes"/>
          <p:cNvSpPr txBox="1"/>
          <p:nvPr>
            <p:ph idx="1" type="body"/>
          </p:nvPr>
        </p:nvSpPr>
        <p:spPr>
          <a:xfrm>
            <a:off x="666900" y="4715125"/>
            <a:ext cx="5335250" cy="44669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32" name="Google Shape;132;p1:notes"/>
          <p:cNvSpPr/>
          <p:nvPr>
            <p:ph idx="2" type="sldImg"/>
          </p:nvPr>
        </p:nvSpPr>
        <p:spPr>
          <a:xfrm>
            <a:off x="1111725" y="744475"/>
            <a:ext cx="4446250" cy="37224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8:notes"/>
          <p:cNvSpPr txBox="1"/>
          <p:nvPr>
            <p:ph idx="1" type="body"/>
          </p:nvPr>
        </p:nvSpPr>
        <p:spPr>
          <a:xfrm>
            <a:off x="666900" y="4715125"/>
            <a:ext cx="5335250" cy="44669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81" name="Google Shape;181;p8:notes"/>
          <p:cNvSpPr/>
          <p:nvPr>
            <p:ph idx="2" type="sldImg"/>
          </p:nvPr>
        </p:nvSpPr>
        <p:spPr>
          <a:xfrm>
            <a:off x="1111725" y="744475"/>
            <a:ext cx="4446250" cy="37224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9:notes"/>
          <p:cNvSpPr txBox="1"/>
          <p:nvPr>
            <p:ph idx="1" type="body"/>
          </p:nvPr>
        </p:nvSpPr>
        <p:spPr>
          <a:xfrm>
            <a:off x="666900" y="4715125"/>
            <a:ext cx="5335250" cy="44669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89" name="Google Shape;189;p9:notes"/>
          <p:cNvSpPr/>
          <p:nvPr>
            <p:ph idx="2" type="sldImg"/>
          </p:nvPr>
        </p:nvSpPr>
        <p:spPr>
          <a:xfrm>
            <a:off x="1111725" y="744475"/>
            <a:ext cx="4446250" cy="37224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10:notes"/>
          <p:cNvSpPr txBox="1"/>
          <p:nvPr>
            <p:ph idx="1" type="body"/>
          </p:nvPr>
        </p:nvSpPr>
        <p:spPr>
          <a:xfrm>
            <a:off x="666900" y="4715125"/>
            <a:ext cx="5335250" cy="44669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95" name="Google Shape;195;p10:notes"/>
          <p:cNvSpPr/>
          <p:nvPr>
            <p:ph idx="2" type="sldImg"/>
          </p:nvPr>
        </p:nvSpPr>
        <p:spPr>
          <a:xfrm>
            <a:off x="1111725" y="744475"/>
            <a:ext cx="4446250" cy="37224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11:notes"/>
          <p:cNvSpPr txBox="1"/>
          <p:nvPr>
            <p:ph idx="1" type="body"/>
          </p:nvPr>
        </p:nvSpPr>
        <p:spPr>
          <a:xfrm>
            <a:off x="666900" y="4715125"/>
            <a:ext cx="5335250" cy="44669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01" name="Google Shape;201;p11:notes"/>
          <p:cNvSpPr/>
          <p:nvPr>
            <p:ph idx="2" type="sldImg"/>
          </p:nvPr>
        </p:nvSpPr>
        <p:spPr>
          <a:xfrm>
            <a:off x="1111725" y="744475"/>
            <a:ext cx="4446250" cy="37224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:notes"/>
          <p:cNvSpPr txBox="1"/>
          <p:nvPr>
            <p:ph idx="1" type="body"/>
          </p:nvPr>
        </p:nvSpPr>
        <p:spPr>
          <a:xfrm>
            <a:off x="666900" y="4715125"/>
            <a:ext cx="5335250" cy="44669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38" name="Google Shape;138;p2:notes"/>
          <p:cNvSpPr/>
          <p:nvPr>
            <p:ph idx="2" type="sldImg"/>
          </p:nvPr>
        </p:nvSpPr>
        <p:spPr>
          <a:xfrm>
            <a:off x="1111725" y="744475"/>
            <a:ext cx="4446250" cy="37224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3:notes"/>
          <p:cNvSpPr txBox="1"/>
          <p:nvPr>
            <p:ph idx="1" type="body"/>
          </p:nvPr>
        </p:nvSpPr>
        <p:spPr>
          <a:xfrm>
            <a:off x="666900" y="4715125"/>
            <a:ext cx="5335250" cy="44669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44" name="Google Shape;144;p3:notes"/>
          <p:cNvSpPr/>
          <p:nvPr>
            <p:ph idx="2" type="sldImg"/>
          </p:nvPr>
        </p:nvSpPr>
        <p:spPr>
          <a:xfrm>
            <a:off x="1111725" y="744475"/>
            <a:ext cx="4446250" cy="37224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1a6a7b7e2fc_0_7:notes"/>
          <p:cNvSpPr txBox="1"/>
          <p:nvPr>
            <p:ph idx="1" type="body"/>
          </p:nvPr>
        </p:nvSpPr>
        <p:spPr>
          <a:xfrm>
            <a:off x="666900" y="4715125"/>
            <a:ext cx="5335200" cy="446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49" name="Google Shape;149;g1a6a7b7e2fc_0_7:notes"/>
          <p:cNvSpPr/>
          <p:nvPr>
            <p:ph idx="2" type="sldImg"/>
          </p:nvPr>
        </p:nvSpPr>
        <p:spPr>
          <a:xfrm>
            <a:off x="1111725" y="744475"/>
            <a:ext cx="4446300" cy="3722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1a6a7b7e2fc_0_15:notes"/>
          <p:cNvSpPr txBox="1"/>
          <p:nvPr>
            <p:ph idx="1" type="body"/>
          </p:nvPr>
        </p:nvSpPr>
        <p:spPr>
          <a:xfrm>
            <a:off x="666900" y="4715125"/>
            <a:ext cx="5335200" cy="446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54" name="Google Shape;154;g1a6a7b7e2fc_0_15:notes"/>
          <p:cNvSpPr/>
          <p:nvPr>
            <p:ph idx="2" type="sldImg"/>
          </p:nvPr>
        </p:nvSpPr>
        <p:spPr>
          <a:xfrm>
            <a:off x="1111725" y="744475"/>
            <a:ext cx="4446300" cy="3722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4:notes"/>
          <p:cNvSpPr txBox="1"/>
          <p:nvPr>
            <p:ph idx="1" type="body"/>
          </p:nvPr>
        </p:nvSpPr>
        <p:spPr>
          <a:xfrm>
            <a:off x="666900" y="4715125"/>
            <a:ext cx="5335250" cy="44669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59" name="Google Shape;159;p4:notes"/>
          <p:cNvSpPr/>
          <p:nvPr>
            <p:ph idx="2" type="sldImg"/>
          </p:nvPr>
        </p:nvSpPr>
        <p:spPr>
          <a:xfrm>
            <a:off x="1111725" y="744475"/>
            <a:ext cx="4446250" cy="37224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5:notes"/>
          <p:cNvSpPr txBox="1"/>
          <p:nvPr>
            <p:ph idx="1" type="body"/>
          </p:nvPr>
        </p:nvSpPr>
        <p:spPr>
          <a:xfrm>
            <a:off x="666900" y="4715125"/>
            <a:ext cx="5335250" cy="44669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64" name="Google Shape;164;p5:notes"/>
          <p:cNvSpPr/>
          <p:nvPr>
            <p:ph idx="2" type="sldImg"/>
          </p:nvPr>
        </p:nvSpPr>
        <p:spPr>
          <a:xfrm>
            <a:off x="1111725" y="744475"/>
            <a:ext cx="4446250" cy="37224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6:notes"/>
          <p:cNvSpPr txBox="1"/>
          <p:nvPr>
            <p:ph idx="1" type="body"/>
          </p:nvPr>
        </p:nvSpPr>
        <p:spPr>
          <a:xfrm>
            <a:off x="666900" y="4715125"/>
            <a:ext cx="5335250" cy="44669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69" name="Google Shape;169;p6:notes"/>
          <p:cNvSpPr/>
          <p:nvPr>
            <p:ph idx="2" type="sldImg"/>
          </p:nvPr>
        </p:nvSpPr>
        <p:spPr>
          <a:xfrm>
            <a:off x="1111725" y="744475"/>
            <a:ext cx="4446250" cy="37224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7:notes"/>
          <p:cNvSpPr txBox="1"/>
          <p:nvPr>
            <p:ph idx="1" type="body"/>
          </p:nvPr>
        </p:nvSpPr>
        <p:spPr>
          <a:xfrm>
            <a:off x="666900" y="4715125"/>
            <a:ext cx="5335250" cy="44669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75" name="Google Shape;175;p7:notes"/>
          <p:cNvSpPr/>
          <p:nvPr>
            <p:ph idx="2" type="sldImg"/>
          </p:nvPr>
        </p:nvSpPr>
        <p:spPr>
          <a:xfrm>
            <a:off x="1111725" y="744475"/>
            <a:ext cx="4446250" cy="37224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accent6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g14125e7f2b7_0_1230"/>
          <p:cNvSpPr/>
          <p:nvPr/>
        </p:nvSpPr>
        <p:spPr>
          <a:xfrm>
            <a:off x="31" y="3766000"/>
            <a:ext cx="7370400" cy="309210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1;g14125e7f2b7_0_1230"/>
          <p:cNvSpPr/>
          <p:nvPr/>
        </p:nvSpPr>
        <p:spPr>
          <a:xfrm flipH="1">
            <a:off x="3582600" y="2067600"/>
            <a:ext cx="5561400" cy="47904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Google Shape;12;g14125e7f2b7_0_1230"/>
          <p:cNvSpPr/>
          <p:nvPr/>
        </p:nvSpPr>
        <p:spPr>
          <a:xfrm rot="10800000">
            <a:off x="5058905" y="-100"/>
            <a:ext cx="4085100" cy="27369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" name="Google Shape;13;g14125e7f2b7_0_1230"/>
          <p:cNvSpPr/>
          <p:nvPr/>
        </p:nvSpPr>
        <p:spPr>
          <a:xfrm>
            <a:off x="203275" y="275000"/>
            <a:ext cx="8737500" cy="63081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4" name="Google Shape;14;g14125e7f2b7_0_1230"/>
          <p:cNvGrpSpPr/>
          <p:nvPr/>
        </p:nvGrpSpPr>
        <p:grpSpPr>
          <a:xfrm>
            <a:off x="255200" y="790"/>
            <a:ext cx="2250363" cy="1392365"/>
            <a:chOff x="255200" y="592"/>
            <a:chExt cx="2250363" cy="1044300"/>
          </a:xfrm>
        </p:grpSpPr>
        <p:sp>
          <p:nvSpPr>
            <p:cNvPr id="15" name="Google Shape;15;g14125e7f2b7_0_1230"/>
            <p:cNvSpPr/>
            <p:nvPr/>
          </p:nvSpPr>
          <p:spPr>
            <a:xfrm>
              <a:off x="764063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" name="Google Shape;16;g14125e7f2b7_0_1230"/>
            <p:cNvSpPr/>
            <p:nvPr/>
          </p:nvSpPr>
          <p:spPr>
            <a:xfrm>
              <a:off x="509632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" name="Google Shape;17;g14125e7f2b7_0_1230"/>
            <p:cNvSpPr/>
            <p:nvPr/>
          </p:nvSpPr>
          <p:spPr>
            <a:xfrm>
              <a:off x="255200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8" name="Google Shape;18;g14125e7f2b7_0_1230"/>
          <p:cNvGrpSpPr/>
          <p:nvPr/>
        </p:nvGrpSpPr>
        <p:grpSpPr>
          <a:xfrm>
            <a:off x="905395" y="790"/>
            <a:ext cx="2250363" cy="1392365"/>
            <a:chOff x="905395" y="592"/>
            <a:chExt cx="2250363" cy="1044300"/>
          </a:xfrm>
        </p:grpSpPr>
        <p:sp>
          <p:nvSpPr>
            <p:cNvPr id="19" name="Google Shape;19;g14125e7f2b7_0_1230"/>
            <p:cNvSpPr/>
            <p:nvPr/>
          </p:nvSpPr>
          <p:spPr>
            <a:xfrm>
              <a:off x="1414258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" name="Google Shape;20;g14125e7f2b7_0_1230"/>
            <p:cNvSpPr/>
            <p:nvPr/>
          </p:nvSpPr>
          <p:spPr>
            <a:xfrm>
              <a:off x="1159826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" name="Google Shape;21;g14125e7f2b7_0_1230"/>
            <p:cNvSpPr/>
            <p:nvPr/>
          </p:nvSpPr>
          <p:spPr>
            <a:xfrm>
              <a:off x="905395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2" name="Google Shape;22;g14125e7f2b7_0_1230"/>
          <p:cNvGrpSpPr/>
          <p:nvPr/>
        </p:nvGrpSpPr>
        <p:grpSpPr>
          <a:xfrm>
            <a:off x="7057468" y="6784"/>
            <a:ext cx="1851281" cy="1002839"/>
            <a:chOff x="6917201" y="0"/>
            <a:chExt cx="2227776" cy="863400"/>
          </a:xfrm>
        </p:grpSpPr>
        <p:sp>
          <p:nvSpPr>
            <p:cNvPr id="23" name="Google Shape;23;g14125e7f2b7_0_1230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" name="Google Shape;24;g14125e7f2b7_0_1230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" name="Google Shape;25;g14125e7f2b7_0_1230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6" name="Google Shape;26;g14125e7f2b7_0_1230"/>
          <p:cNvGrpSpPr/>
          <p:nvPr/>
        </p:nvGrpSpPr>
        <p:grpSpPr>
          <a:xfrm>
            <a:off x="6553032" y="5623802"/>
            <a:ext cx="2389067" cy="1234317"/>
            <a:chOff x="6917201" y="0"/>
            <a:chExt cx="2227776" cy="863400"/>
          </a:xfrm>
        </p:grpSpPr>
        <p:sp>
          <p:nvSpPr>
            <p:cNvPr id="27" name="Google Shape;27;g14125e7f2b7_0_1230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" name="Google Shape;28;g14125e7f2b7_0_1230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" name="Google Shape;29;g14125e7f2b7_0_1230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0" name="Google Shape;30;g14125e7f2b7_0_1230"/>
          <p:cNvGrpSpPr/>
          <p:nvPr/>
        </p:nvGrpSpPr>
        <p:grpSpPr>
          <a:xfrm>
            <a:off x="199149" y="5407536"/>
            <a:ext cx="2795413" cy="1444382"/>
            <a:chOff x="6917201" y="0"/>
            <a:chExt cx="2227776" cy="863400"/>
          </a:xfrm>
        </p:grpSpPr>
        <p:sp>
          <p:nvSpPr>
            <p:cNvPr id="31" name="Google Shape;31;g14125e7f2b7_0_1230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" name="Google Shape;32;g14125e7f2b7_0_1230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" name="Google Shape;33;g14125e7f2b7_0_1230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4" name="Google Shape;34;g14125e7f2b7_0_1230"/>
          <p:cNvSpPr txBox="1"/>
          <p:nvPr>
            <p:ph type="ctrTitle"/>
          </p:nvPr>
        </p:nvSpPr>
        <p:spPr>
          <a:xfrm>
            <a:off x="1858703" y="2430444"/>
            <a:ext cx="5361300" cy="193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35" name="Google Shape;35;g14125e7f2b7_0_1230"/>
          <p:cNvSpPr txBox="1"/>
          <p:nvPr>
            <p:ph idx="1" type="subTitle"/>
          </p:nvPr>
        </p:nvSpPr>
        <p:spPr>
          <a:xfrm>
            <a:off x="1858700" y="4550878"/>
            <a:ext cx="5361300" cy="696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6" name="Google Shape;36;g14125e7f2b7_0_1230"/>
          <p:cNvSpPr txBox="1"/>
          <p:nvPr>
            <p:ph idx="12" type="sldNum"/>
          </p:nvPr>
        </p:nvSpPr>
        <p:spPr>
          <a:xfrm>
            <a:off x="8390734" y="6058224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bg>
      <p:bgPr>
        <a:solidFill>
          <a:schemeClr val="accent1"/>
        </a:solidFill>
      </p:bgPr>
    </p:bg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14125e7f2b7_0_1324"/>
          <p:cNvSpPr/>
          <p:nvPr/>
        </p:nvSpPr>
        <p:spPr>
          <a:xfrm>
            <a:off x="31" y="3766000"/>
            <a:ext cx="7370400" cy="30921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" name="Google Shape;111;g14125e7f2b7_0_1324"/>
          <p:cNvSpPr/>
          <p:nvPr/>
        </p:nvSpPr>
        <p:spPr>
          <a:xfrm flipH="1">
            <a:off x="3582600" y="2067600"/>
            <a:ext cx="5561400" cy="47904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" name="Google Shape;112;g14125e7f2b7_0_1324"/>
          <p:cNvSpPr/>
          <p:nvPr/>
        </p:nvSpPr>
        <p:spPr>
          <a:xfrm>
            <a:off x="203225" y="275000"/>
            <a:ext cx="8737500" cy="63081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3" name="Google Shape;113;g14125e7f2b7_0_1324"/>
          <p:cNvSpPr txBox="1"/>
          <p:nvPr>
            <p:ph idx="1" type="body"/>
          </p:nvPr>
        </p:nvSpPr>
        <p:spPr>
          <a:xfrm>
            <a:off x="328025" y="5551333"/>
            <a:ext cx="7415100" cy="806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114" name="Google Shape;114;g14125e7f2b7_0_1324"/>
          <p:cNvSpPr txBox="1"/>
          <p:nvPr>
            <p:ph idx="12" type="sldNum"/>
          </p:nvPr>
        </p:nvSpPr>
        <p:spPr>
          <a:xfrm>
            <a:off x="8390734" y="6058224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accent3"/>
        </a:solidFill>
      </p:bgPr>
    </p:bg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14125e7f2b7_0_1330"/>
          <p:cNvSpPr/>
          <p:nvPr/>
        </p:nvSpPr>
        <p:spPr>
          <a:xfrm flipH="1">
            <a:off x="5569200" y="3778767"/>
            <a:ext cx="3574800" cy="3079200"/>
          </a:xfrm>
          <a:prstGeom prst="rtTriangl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17" name="Google Shape;117;g14125e7f2b7_0_1330"/>
          <p:cNvGrpSpPr/>
          <p:nvPr/>
        </p:nvGrpSpPr>
        <p:grpSpPr>
          <a:xfrm>
            <a:off x="5959222" y="5492768"/>
            <a:ext cx="2520951" cy="1365553"/>
            <a:chOff x="6917201" y="0"/>
            <a:chExt cx="2227776" cy="863400"/>
          </a:xfrm>
        </p:grpSpPr>
        <p:sp>
          <p:nvSpPr>
            <p:cNvPr id="118" name="Google Shape;118;g14125e7f2b7_0_1330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9" name="Google Shape;119;g14125e7f2b7_0_1330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0" name="Google Shape;120;g14125e7f2b7_0_1330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21" name="Google Shape;121;g14125e7f2b7_0_1330"/>
          <p:cNvGrpSpPr/>
          <p:nvPr/>
        </p:nvGrpSpPr>
        <p:grpSpPr>
          <a:xfrm>
            <a:off x="199149" y="3"/>
            <a:ext cx="2795413" cy="1444382"/>
            <a:chOff x="6917201" y="0"/>
            <a:chExt cx="2227776" cy="863400"/>
          </a:xfrm>
        </p:grpSpPr>
        <p:sp>
          <p:nvSpPr>
            <p:cNvPr id="122" name="Google Shape;122;g14125e7f2b7_0_1330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" name="Google Shape;123;g14125e7f2b7_0_1330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" name="Google Shape;124;g14125e7f2b7_0_1330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25" name="Google Shape;125;g14125e7f2b7_0_1330"/>
          <p:cNvSpPr txBox="1"/>
          <p:nvPr>
            <p:ph hasCustomPrompt="1" type="title"/>
          </p:nvPr>
        </p:nvSpPr>
        <p:spPr>
          <a:xfrm>
            <a:off x="1385850" y="1845133"/>
            <a:ext cx="6372300" cy="183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26" name="Google Shape;126;g14125e7f2b7_0_1330"/>
          <p:cNvSpPr txBox="1"/>
          <p:nvPr>
            <p:ph idx="1" type="body"/>
          </p:nvPr>
        </p:nvSpPr>
        <p:spPr>
          <a:xfrm>
            <a:off x="1385850" y="3818467"/>
            <a:ext cx="6372300" cy="854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27" name="Google Shape;127;g14125e7f2b7_0_1330"/>
          <p:cNvSpPr txBox="1"/>
          <p:nvPr>
            <p:ph idx="12" type="sldNum"/>
          </p:nvPr>
        </p:nvSpPr>
        <p:spPr>
          <a:xfrm>
            <a:off x="8390734" y="6058224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14125e7f2b7_0_1343"/>
          <p:cNvSpPr txBox="1"/>
          <p:nvPr>
            <p:ph idx="12" type="sldNum"/>
          </p:nvPr>
        </p:nvSpPr>
        <p:spPr>
          <a:xfrm>
            <a:off x="8390734" y="6058224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conteúdo" type="obj">
  <p:cSld name="OBJECT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g14125e7f2b7_0_1345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g14125e7f2b7_0_1345"/>
          <p:cNvSpPr txBox="1"/>
          <p:nvPr>
            <p:ph idx="1" type="body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0861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Char char="■"/>
              <a:defRPr/>
            </a:lvl1pPr>
            <a:lvl2pPr indent="-30861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Char char="■"/>
              <a:defRPr/>
            </a:lvl2pPr>
            <a:lvl3pPr indent="-30861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Char char="■"/>
              <a:defRPr/>
            </a:lvl3pPr>
            <a:lvl4pPr indent="-30861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Char char="■"/>
              <a:defRPr/>
            </a:lvl4pPr>
            <a:lvl5pPr indent="-30861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Char char="■"/>
              <a:defRPr/>
            </a:lvl5pPr>
            <a:lvl6pPr indent="-30861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Char char="■"/>
              <a:defRPr/>
            </a:lvl6pPr>
            <a:lvl7pPr indent="-30861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Char char="■"/>
              <a:defRPr/>
            </a:lvl7pPr>
            <a:lvl8pPr indent="-308609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Char char="■"/>
              <a:defRPr/>
            </a:lvl8pPr>
            <a:lvl9pPr indent="-308609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Char char="■"/>
              <a:defRPr/>
            </a:lvl9pPr>
          </a:lstStyle>
          <a:p/>
        </p:txBody>
      </p:sp>
      <p:sp>
        <p:nvSpPr>
          <p:cNvPr id="40" name="Google Shape;40;g14125e7f2b7_0_1345"/>
          <p:cNvSpPr txBox="1"/>
          <p:nvPr>
            <p:ph idx="10" type="dt"/>
          </p:nvPr>
        </p:nvSpPr>
        <p:spPr>
          <a:xfrm>
            <a:off x="457200" y="6251575"/>
            <a:ext cx="2133600" cy="476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1" name="Google Shape;41;g14125e7f2b7_0_1345"/>
          <p:cNvSpPr txBox="1"/>
          <p:nvPr>
            <p:ph idx="12" type="sldNum"/>
          </p:nvPr>
        </p:nvSpPr>
        <p:spPr>
          <a:xfrm>
            <a:off x="6553200" y="6248400"/>
            <a:ext cx="2133600" cy="476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2" name="Google Shape;42;g14125e7f2b7_0_1345"/>
          <p:cNvSpPr txBox="1"/>
          <p:nvPr>
            <p:ph idx="11" type="ftr"/>
          </p:nvPr>
        </p:nvSpPr>
        <p:spPr>
          <a:xfrm>
            <a:off x="3124200" y="6248400"/>
            <a:ext cx="2895600" cy="476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accent3"/>
        </a:solidFill>
      </p:bgPr>
    </p:bg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g14125e7f2b7_0_1258"/>
          <p:cNvSpPr/>
          <p:nvPr/>
        </p:nvSpPr>
        <p:spPr>
          <a:xfrm flipH="1">
            <a:off x="4757100" y="3079200"/>
            <a:ext cx="4386900" cy="3778800"/>
          </a:xfrm>
          <a:prstGeom prst="rtTriangl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45" name="Google Shape;45;g14125e7f2b7_0_1258"/>
          <p:cNvGrpSpPr/>
          <p:nvPr/>
        </p:nvGrpSpPr>
        <p:grpSpPr>
          <a:xfrm>
            <a:off x="5594191" y="5281486"/>
            <a:ext cx="2910144" cy="1576482"/>
            <a:chOff x="6917201" y="0"/>
            <a:chExt cx="2227776" cy="863400"/>
          </a:xfrm>
        </p:grpSpPr>
        <p:sp>
          <p:nvSpPr>
            <p:cNvPr id="46" name="Google Shape;46;g14125e7f2b7_0_1258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" name="Google Shape;47;g14125e7f2b7_0_1258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" name="Google Shape;48;g14125e7f2b7_0_1258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9" name="Google Shape;49;g14125e7f2b7_0_1258"/>
          <p:cNvGrpSpPr/>
          <p:nvPr/>
        </p:nvGrpSpPr>
        <p:grpSpPr>
          <a:xfrm>
            <a:off x="199149" y="3"/>
            <a:ext cx="2795413" cy="1444382"/>
            <a:chOff x="6917201" y="0"/>
            <a:chExt cx="2227776" cy="863400"/>
          </a:xfrm>
        </p:grpSpPr>
        <p:sp>
          <p:nvSpPr>
            <p:cNvPr id="50" name="Google Shape;50;g14125e7f2b7_0_1258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" name="Google Shape;51;g14125e7f2b7_0_1258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" name="Google Shape;52;g14125e7f2b7_0_1258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53" name="Google Shape;53;g14125e7f2b7_0_1258"/>
          <p:cNvSpPr txBox="1"/>
          <p:nvPr>
            <p:ph type="title"/>
          </p:nvPr>
        </p:nvSpPr>
        <p:spPr>
          <a:xfrm>
            <a:off x="1888684" y="2328133"/>
            <a:ext cx="5377500" cy="219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54" name="Google Shape;54;g14125e7f2b7_0_1258"/>
          <p:cNvSpPr txBox="1"/>
          <p:nvPr>
            <p:ph idx="12" type="sldNum"/>
          </p:nvPr>
        </p:nvSpPr>
        <p:spPr>
          <a:xfrm>
            <a:off x="8390734" y="6058224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bg>
      <p:bgPr>
        <a:solidFill>
          <a:schemeClr val="dk2"/>
        </a:solidFill>
      </p:bgPr>
    </p:bg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14125e7f2b7_0_1270"/>
          <p:cNvSpPr/>
          <p:nvPr/>
        </p:nvSpPr>
        <p:spPr>
          <a:xfrm flipH="1">
            <a:off x="3582600" y="2067600"/>
            <a:ext cx="5561400" cy="47904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" name="Google Shape;57;g14125e7f2b7_0_1270"/>
          <p:cNvSpPr/>
          <p:nvPr/>
        </p:nvSpPr>
        <p:spPr>
          <a:xfrm>
            <a:off x="31" y="3766000"/>
            <a:ext cx="7370400" cy="30921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" name="Google Shape;58;g14125e7f2b7_0_1270"/>
          <p:cNvSpPr/>
          <p:nvPr/>
        </p:nvSpPr>
        <p:spPr>
          <a:xfrm>
            <a:off x="203225" y="275000"/>
            <a:ext cx="8737500" cy="63081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" name="Google Shape;59;g14125e7f2b7_0_1270"/>
          <p:cNvSpPr txBox="1"/>
          <p:nvPr>
            <p:ph type="title"/>
          </p:nvPr>
        </p:nvSpPr>
        <p:spPr>
          <a:xfrm>
            <a:off x="819150" y="1127467"/>
            <a:ext cx="7505700" cy="127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60" name="Google Shape;60;g14125e7f2b7_0_1270"/>
          <p:cNvSpPr txBox="1"/>
          <p:nvPr>
            <p:ph idx="1" type="body"/>
          </p:nvPr>
        </p:nvSpPr>
        <p:spPr>
          <a:xfrm>
            <a:off x="819150" y="2654300"/>
            <a:ext cx="7505700" cy="326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1" name="Google Shape;61;g14125e7f2b7_0_1270"/>
          <p:cNvSpPr txBox="1"/>
          <p:nvPr>
            <p:ph idx="12" type="sldNum"/>
          </p:nvPr>
        </p:nvSpPr>
        <p:spPr>
          <a:xfrm>
            <a:off x="8390734" y="6058224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bg>
      <p:bgPr>
        <a:solidFill>
          <a:schemeClr val="dk2"/>
        </a:solidFill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14125e7f2b7_0_1277"/>
          <p:cNvSpPr/>
          <p:nvPr/>
        </p:nvSpPr>
        <p:spPr>
          <a:xfrm flipH="1">
            <a:off x="3582600" y="2067600"/>
            <a:ext cx="5561400" cy="47904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g14125e7f2b7_0_1277"/>
          <p:cNvSpPr/>
          <p:nvPr/>
        </p:nvSpPr>
        <p:spPr>
          <a:xfrm>
            <a:off x="31" y="3766000"/>
            <a:ext cx="7370400" cy="30921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" name="Google Shape;65;g14125e7f2b7_0_1277"/>
          <p:cNvSpPr/>
          <p:nvPr/>
        </p:nvSpPr>
        <p:spPr>
          <a:xfrm>
            <a:off x="203225" y="275000"/>
            <a:ext cx="8737500" cy="63081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" name="Google Shape;66;g14125e7f2b7_0_1277"/>
          <p:cNvSpPr txBox="1"/>
          <p:nvPr>
            <p:ph type="title"/>
          </p:nvPr>
        </p:nvSpPr>
        <p:spPr>
          <a:xfrm>
            <a:off x="819150" y="1127467"/>
            <a:ext cx="7505700" cy="127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67" name="Google Shape;67;g14125e7f2b7_0_1277"/>
          <p:cNvSpPr txBox="1"/>
          <p:nvPr>
            <p:ph idx="1" type="body"/>
          </p:nvPr>
        </p:nvSpPr>
        <p:spPr>
          <a:xfrm>
            <a:off x="819150" y="2654300"/>
            <a:ext cx="3686100" cy="326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8" name="Google Shape;68;g14125e7f2b7_0_1277"/>
          <p:cNvSpPr txBox="1"/>
          <p:nvPr>
            <p:ph idx="2" type="body"/>
          </p:nvPr>
        </p:nvSpPr>
        <p:spPr>
          <a:xfrm>
            <a:off x="4638675" y="2654300"/>
            <a:ext cx="3686100" cy="326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9" name="Google Shape;69;g14125e7f2b7_0_1277"/>
          <p:cNvSpPr txBox="1"/>
          <p:nvPr>
            <p:ph idx="12" type="sldNum"/>
          </p:nvPr>
        </p:nvSpPr>
        <p:spPr>
          <a:xfrm>
            <a:off x="8390734" y="6058224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bg>
      <p:bgPr>
        <a:solidFill>
          <a:schemeClr val="dk2"/>
        </a:solidFill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14125e7f2b7_0_1285"/>
          <p:cNvSpPr/>
          <p:nvPr/>
        </p:nvSpPr>
        <p:spPr>
          <a:xfrm flipH="1">
            <a:off x="3582600" y="2067600"/>
            <a:ext cx="5561400" cy="47904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" name="Google Shape;72;g14125e7f2b7_0_1285"/>
          <p:cNvSpPr/>
          <p:nvPr/>
        </p:nvSpPr>
        <p:spPr>
          <a:xfrm>
            <a:off x="31" y="3766000"/>
            <a:ext cx="7370400" cy="30921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" name="Google Shape;73;g14125e7f2b7_0_1285"/>
          <p:cNvSpPr/>
          <p:nvPr/>
        </p:nvSpPr>
        <p:spPr>
          <a:xfrm>
            <a:off x="203225" y="275000"/>
            <a:ext cx="8737500" cy="63081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" name="Google Shape;74;g14125e7f2b7_0_1285"/>
          <p:cNvSpPr txBox="1"/>
          <p:nvPr>
            <p:ph type="title"/>
          </p:nvPr>
        </p:nvSpPr>
        <p:spPr>
          <a:xfrm>
            <a:off x="819150" y="1127467"/>
            <a:ext cx="7505700" cy="127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75" name="Google Shape;75;g14125e7f2b7_0_1285"/>
          <p:cNvSpPr txBox="1"/>
          <p:nvPr>
            <p:ph idx="12" type="sldNum"/>
          </p:nvPr>
        </p:nvSpPr>
        <p:spPr>
          <a:xfrm>
            <a:off x="8390734" y="6058224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bg>
      <p:bgPr>
        <a:solidFill>
          <a:schemeClr val="accent3"/>
        </a:solidFill>
      </p:bgPr>
    </p:bg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14125e7f2b7_0_1291"/>
          <p:cNvSpPr/>
          <p:nvPr/>
        </p:nvSpPr>
        <p:spPr>
          <a:xfrm flipH="1">
            <a:off x="3582600" y="2067600"/>
            <a:ext cx="5561400" cy="47904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" name="Google Shape;78;g14125e7f2b7_0_1291"/>
          <p:cNvSpPr/>
          <p:nvPr/>
        </p:nvSpPr>
        <p:spPr>
          <a:xfrm>
            <a:off x="31" y="3766000"/>
            <a:ext cx="7370400" cy="30921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" name="Google Shape;79;g14125e7f2b7_0_1291"/>
          <p:cNvSpPr/>
          <p:nvPr/>
        </p:nvSpPr>
        <p:spPr>
          <a:xfrm>
            <a:off x="203225" y="275000"/>
            <a:ext cx="8737500" cy="63081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" name="Google Shape;80;g14125e7f2b7_0_1291"/>
          <p:cNvSpPr txBox="1"/>
          <p:nvPr>
            <p:ph type="title"/>
          </p:nvPr>
        </p:nvSpPr>
        <p:spPr>
          <a:xfrm>
            <a:off x="819150" y="1127467"/>
            <a:ext cx="3709200" cy="184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81" name="Google Shape;81;g14125e7f2b7_0_1291"/>
          <p:cNvSpPr txBox="1"/>
          <p:nvPr>
            <p:ph idx="1" type="body"/>
          </p:nvPr>
        </p:nvSpPr>
        <p:spPr>
          <a:xfrm>
            <a:off x="830700" y="3092067"/>
            <a:ext cx="3709200" cy="2826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82" name="Google Shape;82;g14125e7f2b7_0_1291"/>
          <p:cNvSpPr txBox="1"/>
          <p:nvPr>
            <p:ph idx="12" type="sldNum"/>
          </p:nvPr>
        </p:nvSpPr>
        <p:spPr>
          <a:xfrm>
            <a:off x="8390734" y="6058224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1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14125e7f2b7_0_1298"/>
          <p:cNvSpPr/>
          <p:nvPr/>
        </p:nvSpPr>
        <p:spPr>
          <a:xfrm>
            <a:off x="0" y="3764192"/>
            <a:ext cx="7369200" cy="3089100"/>
          </a:xfrm>
          <a:prstGeom prst="rtTriangle">
            <a:avLst/>
          </a:pr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g14125e7f2b7_0_1298"/>
          <p:cNvSpPr/>
          <p:nvPr/>
        </p:nvSpPr>
        <p:spPr>
          <a:xfrm flipH="1">
            <a:off x="3583210" y="2072150"/>
            <a:ext cx="5560500" cy="47859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86" name="Google Shape;86;g14125e7f2b7_0_1298"/>
          <p:cNvGrpSpPr/>
          <p:nvPr/>
        </p:nvGrpSpPr>
        <p:grpSpPr>
          <a:xfrm>
            <a:off x="255991" y="-11"/>
            <a:ext cx="2251347" cy="1391229"/>
            <a:chOff x="3961956" y="4383950"/>
            <a:chExt cx="1160548" cy="548700"/>
          </a:xfrm>
        </p:grpSpPr>
        <p:sp>
          <p:nvSpPr>
            <p:cNvPr id="87" name="Google Shape;87;g14125e7f2b7_0_1298"/>
            <p:cNvSpPr/>
            <p:nvPr/>
          </p:nvSpPr>
          <p:spPr>
            <a:xfrm>
              <a:off x="4224904" y="4383950"/>
              <a:ext cx="897600" cy="5487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8" name="Google Shape;88;g14125e7f2b7_0_1298"/>
            <p:cNvSpPr/>
            <p:nvPr/>
          </p:nvSpPr>
          <p:spPr>
            <a:xfrm>
              <a:off x="4093430" y="4383950"/>
              <a:ext cx="897600" cy="5487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9" name="Google Shape;89;g14125e7f2b7_0_1298"/>
            <p:cNvSpPr/>
            <p:nvPr/>
          </p:nvSpPr>
          <p:spPr>
            <a:xfrm>
              <a:off x="3961956" y="4383950"/>
              <a:ext cx="897600" cy="5487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90" name="Google Shape;90;g14125e7f2b7_0_1298"/>
          <p:cNvSpPr/>
          <p:nvPr/>
        </p:nvSpPr>
        <p:spPr>
          <a:xfrm>
            <a:off x="203225" y="275000"/>
            <a:ext cx="8737500" cy="63081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91" name="Google Shape;91;g14125e7f2b7_0_1298"/>
          <p:cNvGrpSpPr/>
          <p:nvPr/>
        </p:nvGrpSpPr>
        <p:grpSpPr>
          <a:xfrm>
            <a:off x="34934" y="6029501"/>
            <a:ext cx="1593305" cy="822734"/>
            <a:chOff x="6917201" y="0"/>
            <a:chExt cx="2227776" cy="863400"/>
          </a:xfrm>
        </p:grpSpPr>
        <p:sp>
          <p:nvSpPr>
            <p:cNvPr id="92" name="Google Shape;92;g14125e7f2b7_0_1298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3" name="Google Shape;93;g14125e7f2b7_0_1298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4" name="Google Shape;94;g14125e7f2b7_0_1298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95" name="Google Shape;95;g14125e7f2b7_0_1298"/>
          <p:cNvGrpSpPr/>
          <p:nvPr/>
        </p:nvGrpSpPr>
        <p:grpSpPr>
          <a:xfrm>
            <a:off x="5886353" y="1657"/>
            <a:ext cx="3257454" cy="1681990"/>
            <a:chOff x="6917201" y="0"/>
            <a:chExt cx="2227776" cy="863400"/>
          </a:xfrm>
        </p:grpSpPr>
        <p:sp>
          <p:nvSpPr>
            <p:cNvPr id="96" name="Google Shape;96;g14125e7f2b7_0_1298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7" name="Google Shape;97;g14125e7f2b7_0_1298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8" name="Google Shape;98;g14125e7f2b7_0_1298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99" name="Google Shape;99;g14125e7f2b7_0_1298"/>
          <p:cNvSpPr txBox="1"/>
          <p:nvPr>
            <p:ph type="title"/>
          </p:nvPr>
        </p:nvSpPr>
        <p:spPr>
          <a:xfrm>
            <a:off x="1393929" y="1734861"/>
            <a:ext cx="6366900" cy="3385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9pPr>
          </a:lstStyle>
          <a:p/>
        </p:txBody>
      </p:sp>
      <p:sp>
        <p:nvSpPr>
          <p:cNvPr id="100" name="Google Shape;100;g14125e7f2b7_0_1298"/>
          <p:cNvSpPr txBox="1"/>
          <p:nvPr>
            <p:ph idx="12" type="sldNum"/>
          </p:nvPr>
        </p:nvSpPr>
        <p:spPr>
          <a:xfrm>
            <a:off x="8390734" y="6058224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bg>
      <p:bgPr>
        <a:solidFill>
          <a:schemeClr val="dk2"/>
        </a:solidFill>
      </p:bgPr>
    </p:bg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14125e7f2b7_0_1316"/>
          <p:cNvSpPr/>
          <p:nvPr/>
        </p:nvSpPr>
        <p:spPr>
          <a:xfrm flipH="1">
            <a:off x="3582600" y="2067600"/>
            <a:ext cx="5561400" cy="47904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g14125e7f2b7_0_1316"/>
          <p:cNvSpPr/>
          <p:nvPr/>
        </p:nvSpPr>
        <p:spPr>
          <a:xfrm>
            <a:off x="31" y="3766000"/>
            <a:ext cx="7370400" cy="30921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" name="Google Shape;104;g14125e7f2b7_0_1316"/>
          <p:cNvSpPr/>
          <p:nvPr/>
        </p:nvSpPr>
        <p:spPr>
          <a:xfrm>
            <a:off x="203225" y="275000"/>
            <a:ext cx="8737500" cy="63081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" name="Google Shape;105;g14125e7f2b7_0_1316"/>
          <p:cNvSpPr txBox="1"/>
          <p:nvPr>
            <p:ph type="title"/>
          </p:nvPr>
        </p:nvSpPr>
        <p:spPr>
          <a:xfrm>
            <a:off x="819150" y="1127467"/>
            <a:ext cx="6424200" cy="93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106" name="Google Shape;106;g14125e7f2b7_0_1316"/>
          <p:cNvSpPr txBox="1"/>
          <p:nvPr>
            <p:ph idx="1" type="subTitle"/>
          </p:nvPr>
        </p:nvSpPr>
        <p:spPr>
          <a:xfrm>
            <a:off x="819150" y="2067600"/>
            <a:ext cx="58599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07" name="Google Shape;107;g14125e7f2b7_0_1316"/>
          <p:cNvSpPr txBox="1"/>
          <p:nvPr>
            <p:ph idx="2" type="body"/>
          </p:nvPr>
        </p:nvSpPr>
        <p:spPr>
          <a:xfrm>
            <a:off x="819150" y="3289400"/>
            <a:ext cx="5859900" cy="279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08" name="Google Shape;108;g14125e7f2b7_0_1316"/>
          <p:cNvSpPr txBox="1"/>
          <p:nvPr>
            <p:ph idx="12" type="sldNum"/>
          </p:nvPr>
        </p:nvSpPr>
        <p:spPr>
          <a:xfrm>
            <a:off x="8390734" y="6058224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hift"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g14125e7f2b7_0_1226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b="0" i="0" sz="28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b="0" i="0" sz="28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b="0" i="0" sz="28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b="0" i="0" sz="28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b="0" i="0" sz="28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b="0" i="0" sz="28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b="0" i="0" sz="28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b="0" i="0" sz="28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b="0" i="0" sz="28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/>
        </p:txBody>
      </p:sp>
      <p:sp>
        <p:nvSpPr>
          <p:cNvPr id="7" name="Google Shape;7;g14125e7f2b7_0_1226"/>
          <p:cNvSpPr txBox="1"/>
          <p:nvPr>
            <p:ph idx="1" type="body"/>
          </p:nvPr>
        </p:nvSpPr>
        <p:spPr>
          <a:xfrm>
            <a:off x="311700" y="1536633"/>
            <a:ext cx="8520600" cy="452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Calibri"/>
              <a:buChar char="●"/>
              <a:defRPr b="0" i="0" sz="13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9845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b="0" i="0" sz="11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9845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b="0" i="0" sz="11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9845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b="0" i="0" sz="11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9845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b="0" i="0" sz="11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9845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b="0" i="0" sz="11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9845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b="0" i="0" sz="11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9845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b="0" i="0" sz="11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9845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b="0" i="0" sz="11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g14125e7f2b7_0_1226"/>
          <p:cNvSpPr txBox="1"/>
          <p:nvPr>
            <p:ph idx="12" type="sldNum"/>
          </p:nvPr>
        </p:nvSpPr>
        <p:spPr>
          <a:xfrm>
            <a:off x="8390734" y="6058224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hyperlink" Target="https://www.planalto.gov.br/ccivil_03/Constituicao/Constituicao.htm#art167%C2%A71" TargetMode="External"/><Relationship Id="rId4" Type="http://schemas.openxmlformats.org/officeDocument/2006/relationships/hyperlink" Target="https://www.planalto.gov.br/ccivil_03/Constituicao/Constituicao.htm#art167%C2%A71" TargetMode="External"/><Relationship Id="rId5" Type="http://schemas.openxmlformats.org/officeDocument/2006/relationships/hyperlink" Target="https://www.planalto.gov.br/ccivil_03/Constituicao/Constituicao.htm#art167%C2%A71" TargetMode="Externa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666666"/>
        </a:solidFill>
      </p:bgPr>
    </p:bg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"/>
          <p:cNvSpPr txBox="1"/>
          <p:nvPr>
            <p:ph type="ctrTitle"/>
          </p:nvPr>
        </p:nvSpPr>
        <p:spPr>
          <a:xfrm>
            <a:off x="685800" y="539300"/>
            <a:ext cx="7772400" cy="1920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6600"/>
              <a:buFont typeface="Garamond"/>
              <a:buNone/>
            </a:pPr>
            <a:r>
              <a:rPr b="1" i="0" lang="en-US" sz="6600" u="non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Audiência Pública</a:t>
            </a:r>
            <a:r>
              <a:rPr b="1" i="0" lang="en-US" sz="6000" u="non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135" name="Google Shape;135;p1"/>
          <p:cNvSpPr txBox="1"/>
          <p:nvPr>
            <p:ph idx="1" type="subTitle"/>
          </p:nvPr>
        </p:nvSpPr>
        <p:spPr>
          <a:xfrm>
            <a:off x="1262750" y="2661550"/>
            <a:ext cx="6400800" cy="2060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b="1" i="0" lang="en-US" sz="4000" u="none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Lei </a:t>
            </a:r>
            <a:r>
              <a:rPr b="1" lang="en-US" sz="40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Orçamentária Anual</a:t>
            </a:r>
            <a:endParaRPr b="1" sz="40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0" lvl="0" marL="0" rtl="0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800"/>
              <a:buNone/>
            </a:pPr>
            <a:r>
              <a:rPr b="1" lang="en-US" sz="40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2022</a:t>
            </a:r>
            <a:endParaRPr b="1" sz="40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0" lvl="0" marL="0" rtl="0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 b="1" sz="40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0" lvl="0" marL="0" rtl="0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800"/>
              <a:buNone/>
            </a:pPr>
            <a:r>
              <a:rPr b="1" lang="en-US" sz="40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29/11/2022</a:t>
            </a:r>
            <a:endParaRPr b="1" sz="40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B7B7B7"/>
        </a:solidFill>
      </p:bgPr>
    </p:bg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8"/>
          <p:cNvSpPr txBox="1"/>
          <p:nvPr>
            <p:ph idx="1" type="body"/>
          </p:nvPr>
        </p:nvSpPr>
        <p:spPr>
          <a:xfrm>
            <a:off x="250825" y="765175"/>
            <a:ext cx="8748600" cy="4248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1844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960"/>
              <a:buFont typeface="Noto Sans"/>
              <a:buNone/>
            </a:pPr>
            <a:r>
              <a:t/>
            </a:r>
            <a:endParaRPr b="0" i="0" sz="2800" u="none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218440" lvl="0" marL="34290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1960"/>
              <a:buNone/>
            </a:pPr>
            <a:r>
              <a:t/>
            </a:r>
            <a:endParaRPr b="0" i="0" sz="2800" u="none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184" name="Google Shape;184;p8"/>
          <p:cNvSpPr txBox="1"/>
          <p:nvPr/>
        </p:nvSpPr>
        <p:spPr>
          <a:xfrm>
            <a:off x="149725" y="490475"/>
            <a:ext cx="86424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25400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Garamond"/>
              <a:buNone/>
            </a:pPr>
            <a:r>
              <a:t/>
            </a:r>
            <a:endParaRPr b="0" i="0" sz="2800" u="none" cap="none" strike="noStrike">
              <a:solidFill>
                <a:srgbClr val="000000"/>
              </a:solidFill>
              <a:latin typeface="Book Antiqua"/>
              <a:ea typeface="Book Antiqua"/>
              <a:cs typeface="Book Antiqua"/>
              <a:sym typeface="Book Antiqua"/>
            </a:endParaRPr>
          </a:p>
        </p:txBody>
      </p:sp>
      <p:sp>
        <p:nvSpPr>
          <p:cNvPr id="185" name="Google Shape;185;p8"/>
          <p:cNvSpPr txBox="1"/>
          <p:nvPr>
            <p:ph idx="1" type="body"/>
          </p:nvPr>
        </p:nvSpPr>
        <p:spPr>
          <a:xfrm>
            <a:off x="403225" y="917575"/>
            <a:ext cx="8748600" cy="4248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1844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960"/>
              <a:buFont typeface="Noto Sans"/>
              <a:buNone/>
            </a:pPr>
            <a:r>
              <a:t/>
            </a:r>
            <a:endParaRPr b="0" i="0" sz="2800" u="none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218440" lvl="0" marL="34290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1960"/>
              <a:buNone/>
            </a:pPr>
            <a:r>
              <a:t/>
            </a:r>
            <a:endParaRPr b="0" i="0" sz="2800" u="none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186" name="Google Shape;186;p8"/>
          <p:cNvSpPr txBox="1"/>
          <p:nvPr>
            <p:ph idx="1" type="body"/>
          </p:nvPr>
        </p:nvSpPr>
        <p:spPr>
          <a:xfrm>
            <a:off x="43650" y="130775"/>
            <a:ext cx="9056700" cy="678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368300" lvl="0" marL="0" rtl="0" algn="just">
              <a:lnSpc>
                <a:spcPct val="115000"/>
              </a:lnSpc>
              <a:spcBef>
                <a:spcPts val="110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000000"/>
                </a:solidFill>
                <a:latin typeface="Book Antiqua"/>
                <a:ea typeface="Book Antiqua"/>
                <a:cs typeface="Book Antiqua"/>
                <a:sym typeface="Book Antiqua"/>
              </a:rPr>
              <a:t>§ 3</a:t>
            </a:r>
            <a:r>
              <a:rPr baseline="30000" lang="en-US" sz="2800" u="sng">
                <a:solidFill>
                  <a:srgbClr val="000000"/>
                </a:solidFill>
                <a:latin typeface="Book Antiqua"/>
                <a:ea typeface="Book Antiqua"/>
                <a:cs typeface="Book Antiqua"/>
                <a:sym typeface="Book Antiqua"/>
              </a:rPr>
              <a:t>o</a:t>
            </a:r>
            <a:r>
              <a:rPr lang="en-US" sz="2800">
                <a:solidFill>
                  <a:srgbClr val="000000"/>
                </a:solidFill>
                <a:latin typeface="Book Antiqua"/>
                <a:ea typeface="Book Antiqua"/>
                <a:cs typeface="Book Antiqua"/>
                <a:sym typeface="Book Antiqua"/>
              </a:rPr>
              <a:t> A atualização monetária do principal da dívida mobiliária refinanciada não poderá superar a variação do índice de preços previsto na lei de diretrizes orçamentárias, ou em legislação específica.</a:t>
            </a:r>
            <a:endParaRPr sz="2800">
              <a:solidFill>
                <a:srgbClr val="000000"/>
              </a:solidFill>
              <a:latin typeface="Book Antiqua"/>
              <a:ea typeface="Book Antiqua"/>
              <a:cs typeface="Book Antiqua"/>
              <a:sym typeface="Book Antiqua"/>
            </a:endParaRPr>
          </a:p>
          <a:p>
            <a:pPr indent="368300" lvl="0" marL="0" rtl="0" algn="just">
              <a:lnSpc>
                <a:spcPct val="115000"/>
              </a:lnSpc>
              <a:spcBef>
                <a:spcPts val="110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000000"/>
                </a:solidFill>
                <a:latin typeface="Book Antiqua"/>
                <a:ea typeface="Book Antiqua"/>
                <a:cs typeface="Book Antiqua"/>
                <a:sym typeface="Book Antiqua"/>
              </a:rPr>
              <a:t>§ 4</a:t>
            </a:r>
            <a:r>
              <a:rPr baseline="30000" lang="en-US" sz="2800" u="sng">
                <a:solidFill>
                  <a:srgbClr val="000000"/>
                </a:solidFill>
                <a:latin typeface="Book Antiqua"/>
                <a:ea typeface="Book Antiqua"/>
                <a:cs typeface="Book Antiqua"/>
                <a:sym typeface="Book Antiqua"/>
              </a:rPr>
              <a:t>o</a:t>
            </a:r>
            <a:r>
              <a:rPr lang="en-US" sz="2800">
                <a:solidFill>
                  <a:srgbClr val="000000"/>
                </a:solidFill>
                <a:latin typeface="Book Antiqua"/>
                <a:ea typeface="Book Antiqua"/>
                <a:cs typeface="Book Antiqua"/>
                <a:sym typeface="Book Antiqua"/>
              </a:rPr>
              <a:t> É vedado consignar na lei orçamentária crédito com finalidade imprecisa ou com dotação ilimitada.</a:t>
            </a:r>
            <a:endParaRPr sz="2800">
              <a:solidFill>
                <a:srgbClr val="000000"/>
              </a:solidFill>
              <a:latin typeface="Book Antiqua"/>
              <a:ea typeface="Book Antiqua"/>
              <a:cs typeface="Book Antiqua"/>
              <a:sym typeface="Book Antiqua"/>
            </a:endParaRPr>
          </a:p>
          <a:p>
            <a:pPr indent="368300" lvl="0" marL="0" rtl="0" algn="just">
              <a:lnSpc>
                <a:spcPct val="115000"/>
              </a:lnSpc>
              <a:spcBef>
                <a:spcPts val="110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000000"/>
                </a:solidFill>
                <a:latin typeface="Book Antiqua"/>
                <a:ea typeface="Book Antiqua"/>
                <a:cs typeface="Book Antiqua"/>
                <a:sym typeface="Book Antiqua"/>
              </a:rPr>
              <a:t>§ 5</a:t>
            </a:r>
            <a:r>
              <a:rPr baseline="30000" lang="en-US" sz="2800" u="sng">
                <a:solidFill>
                  <a:srgbClr val="000000"/>
                </a:solidFill>
                <a:latin typeface="Book Antiqua"/>
                <a:ea typeface="Book Antiqua"/>
                <a:cs typeface="Book Antiqua"/>
                <a:sym typeface="Book Antiqua"/>
              </a:rPr>
              <a:t>o</a:t>
            </a:r>
            <a:r>
              <a:rPr lang="en-US" sz="2800">
                <a:solidFill>
                  <a:srgbClr val="000000"/>
                </a:solidFill>
                <a:latin typeface="Book Antiqua"/>
                <a:ea typeface="Book Antiqua"/>
                <a:cs typeface="Book Antiqua"/>
                <a:sym typeface="Book Antiqua"/>
              </a:rPr>
              <a:t> A lei orçamentária não consignará dotação para investimento com duração superior a um exercício financeiro que não esteja previsto no plano plurianual ou em lei que autorize a sua inclusão, conforme disposto no </a:t>
            </a:r>
            <a:r>
              <a:rPr lang="en-US" sz="2800">
                <a:solidFill>
                  <a:srgbClr val="000000"/>
                </a:solidFill>
                <a:uFill>
                  <a:noFill/>
                </a:uFill>
                <a:latin typeface="Book Antiqua"/>
                <a:ea typeface="Book Antiqua"/>
                <a:cs typeface="Book Antiqua"/>
                <a:sym typeface="Book Antiqua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§ 1</a:t>
            </a:r>
            <a:r>
              <a:rPr baseline="30000" lang="en-US" sz="2800">
                <a:solidFill>
                  <a:srgbClr val="000000"/>
                </a:solidFill>
                <a:uFill>
                  <a:noFill/>
                </a:uFill>
                <a:latin typeface="Book Antiqua"/>
                <a:ea typeface="Book Antiqua"/>
                <a:cs typeface="Book Antiqua"/>
                <a:sym typeface="Book Antiqua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o</a:t>
            </a:r>
            <a:r>
              <a:rPr lang="en-US" sz="2800">
                <a:solidFill>
                  <a:srgbClr val="000000"/>
                </a:solidFill>
                <a:uFill>
                  <a:noFill/>
                </a:uFill>
                <a:latin typeface="Book Antiqua"/>
                <a:ea typeface="Book Antiqua"/>
                <a:cs typeface="Book Antiqua"/>
                <a:sym typeface="Book Antiqua"/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 do art. 167 da Constituição</a:t>
            </a:r>
            <a:r>
              <a:rPr lang="en-US" sz="2800">
                <a:solidFill>
                  <a:srgbClr val="000000"/>
                </a:solidFill>
                <a:latin typeface="Book Antiqua"/>
                <a:ea typeface="Book Antiqua"/>
                <a:cs typeface="Book Antiqua"/>
                <a:sym typeface="Book Antiqua"/>
              </a:rPr>
              <a:t>.</a:t>
            </a:r>
            <a:endParaRPr sz="2800">
              <a:solidFill>
                <a:srgbClr val="000000"/>
              </a:solidFill>
              <a:latin typeface="Book Antiqua"/>
              <a:ea typeface="Book Antiqua"/>
              <a:cs typeface="Book Antiqua"/>
              <a:sym typeface="Book Antiqua"/>
            </a:endParaRPr>
          </a:p>
          <a:p>
            <a:pPr indent="368300" lvl="0" marL="0" rtl="0" algn="just">
              <a:lnSpc>
                <a:spcPct val="115000"/>
              </a:lnSpc>
              <a:spcBef>
                <a:spcPts val="1100"/>
              </a:spcBef>
              <a:spcAft>
                <a:spcPts val="1100"/>
              </a:spcAft>
              <a:buNone/>
            </a:pPr>
            <a:r>
              <a:t/>
            </a:r>
            <a:endParaRPr sz="2800">
              <a:solidFill>
                <a:srgbClr val="000000"/>
              </a:solidFill>
              <a:latin typeface="Book Antiqua"/>
              <a:ea typeface="Book Antiqua"/>
              <a:cs typeface="Book Antiqua"/>
              <a:sym typeface="Book Antiqua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B7B7B7"/>
        </a:solidFill>
      </p:bgPr>
    </p:bg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9"/>
          <p:cNvSpPr txBox="1"/>
          <p:nvPr>
            <p:ph idx="1" type="body"/>
          </p:nvPr>
        </p:nvSpPr>
        <p:spPr>
          <a:xfrm>
            <a:off x="179400" y="441262"/>
            <a:ext cx="8785200" cy="292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254000" lvl="0" marL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60"/>
              <a:buNone/>
            </a:pPr>
            <a:r>
              <a:t/>
            </a:r>
            <a:endParaRPr/>
          </a:p>
        </p:txBody>
      </p:sp>
      <p:sp>
        <p:nvSpPr>
          <p:cNvPr id="192" name="Google Shape;192;p9"/>
          <p:cNvSpPr txBox="1"/>
          <p:nvPr/>
        </p:nvSpPr>
        <p:spPr>
          <a:xfrm>
            <a:off x="0" y="0"/>
            <a:ext cx="9066600" cy="323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368300" lvl="0" marL="0" rtl="0" algn="just">
              <a:lnSpc>
                <a:spcPct val="115000"/>
              </a:lnSpc>
              <a:spcBef>
                <a:spcPts val="1100"/>
              </a:spcBef>
              <a:spcAft>
                <a:spcPts val="0"/>
              </a:spcAft>
              <a:buNone/>
            </a:pPr>
            <a:r>
              <a:rPr lang="en-US" sz="2800">
                <a:latin typeface="Book Antiqua"/>
                <a:ea typeface="Book Antiqua"/>
                <a:cs typeface="Book Antiqua"/>
                <a:sym typeface="Book Antiqua"/>
              </a:rPr>
              <a:t>§ 6</a:t>
            </a:r>
            <a:r>
              <a:rPr baseline="30000" lang="en-US" sz="2800" u="sng">
                <a:latin typeface="Book Antiqua"/>
                <a:ea typeface="Book Antiqua"/>
                <a:cs typeface="Book Antiqua"/>
                <a:sym typeface="Book Antiqua"/>
              </a:rPr>
              <a:t>o</a:t>
            </a:r>
            <a:r>
              <a:rPr lang="en-US" sz="2800">
                <a:latin typeface="Book Antiqua"/>
                <a:ea typeface="Book Antiqua"/>
                <a:cs typeface="Book Antiqua"/>
                <a:sym typeface="Book Antiqua"/>
              </a:rPr>
              <a:t> Integrarão as despesas da União, e serão incluídas na lei orçamentária, as do Banco Central do Brasil relativas a pessoal e encargos sociais, custeio administrativo, inclusive os destinados a benefícios e assistência aos servidores, e a investimentos.</a:t>
            </a:r>
            <a:endParaRPr sz="2800">
              <a:latin typeface="Book Antiqua"/>
              <a:ea typeface="Book Antiqua"/>
              <a:cs typeface="Book Antiqua"/>
              <a:sym typeface="Book Antiqua"/>
            </a:endParaRPr>
          </a:p>
          <a:p>
            <a:pPr indent="368300" lvl="0" marL="0" rtl="0" algn="just">
              <a:lnSpc>
                <a:spcPct val="115000"/>
              </a:lnSpc>
              <a:spcBef>
                <a:spcPts val="1100"/>
              </a:spcBef>
              <a:spcAft>
                <a:spcPts val="1100"/>
              </a:spcAft>
              <a:buNone/>
            </a:pPr>
            <a:r>
              <a:rPr lang="en-US" sz="2800">
                <a:latin typeface="Book Antiqua"/>
                <a:ea typeface="Book Antiqua"/>
                <a:cs typeface="Book Antiqua"/>
                <a:sym typeface="Book Antiqua"/>
              </a:rPr>
              <a:t> § 7</a:t>
            </a:r>
            <a:r>
              <a:rPr baseline="30000" lang="en-US" sz="2800" u="sng">
                <a:latin typeface="Book Antiqua"/>
                <a:ea typeface="Book Antiqua"/>
                <a:cs typeface="Book Antiqua"/>
                <a:sym typeface="Book Antiqua"/>
              </a:rPr>
              <a:t>o</a:t>
            </a:r>
            <a:r>
              <a:rPr lang="en-US" sz="2800">
                <a:latin typeface="Book Antiqua"/>
                <a:ea typeface="Book Antiqua"/>
                <a:cs typeface="Book Antiqua"/>
                <a:sym typeface="Book Antiqua"/>
              </a:rPr>
              <a:t>  (VETADO)</a:t>
            </a:r>
            <a:endParaRPr sz="2800">
              <a:latin typeface="Book Antiqua"/>
              <a:ea typeface="Book Antiqua"/>
              <a:cs typeface="Book Antiqua"/>
              <a:sym typeface="Book Antiqua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B7B7B7"/>
        </a:solidFill>
      </p:bgPr>
    </p:bg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10"/>
          <p:cNvSpPr txBox="1"/>
          <p:nvPr>
            <p:ph idx="1" type="body"/>
          </p:nvPr>
        </p:nvSpPr>
        <p:spPr>
          <a:xfrm>
            <a:off x="395275" y="333375"/>
            <a:ext cx="8229600" cy="6437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Noto Sans"/>
              <a:buChar char="■"/>
            </a:pPr>
            <a:r>
              <a:rPr i="0" lang="en-US" sz="2800" u="none">
                <a:solidFill>
                  <a:srgbClr val="000000"/>
                </a:solidFill>
                <a:latin typeface="Book Antiqua"/>
                <a:ea typeface="Book Antiqua"/>
                <a:cs typeface="Book Antiqua"/>
                <a:sym typeface="Book Antiqua"/>
              </a:rPr>
              <a:t>Art. 48.</a:t>
            </a:r>
            <a:r>
              <a:rPr b="1" i="0" lang="en-US" sz="2800" u="none">
                <a:solidFill>
                  <a:srgbClr val="000000"/>
                </a:solidFill>
                <a:latin typeface="Book Antiqua"/>
                <a:ea typeface="Book Antiqua"/>
                <a:cs typeface="Book Antiqua"/>
                <a:sym typeface="Book Antiqua"/>
              </a:rPr>
              <a:t> </a:t>
            </a:r>
            <a:r>
              <a:rPr i="0" lang="en-US" sz="2800" u="none">
                <a:solidFill>
                  <a:srgbClr val="000000"/>
                </a:solidFill>
                <a:latin typeface="Book Antiqua"/>
                <a:ea typeface="Book Antiqua"/>
                <a:cs typeface="Book Antiqua"/>
                <a:sym typeface="Book Antiqua"/>
              </a:rPr>
              <a:t>São instrumentos de transparência da gestão fiscal, aos quais será dada ampla divulgação, inclusive em meios eletrônicos de acesso público: os planos, orçamentos e leis de diretrizes orçamentárias; as prestações de contas e o respectivo parecer prévio; o Relatório Resumido da Execução Orçamentária e o Relatório de Gestão Fiscal; e as versões simplificadas desses documentos.</a:t>
            </a:r>
            <a:endParaRPr sz="2800">
              <a:solidFill>
                <a:srgbClr val="000000"/>
              </a:solidFill>
              <a:latin typeface="Book Antiqua"/>
              <a:ea typeface="Book Antiqua"/>
              <a:cs typeface="Book Antiqua"/>
              <a:sym typeface="Book Antiqua"/>
            </a:endParaRPr>
          </a:p>
          <a:p>
            <a:pPr indent="-218440" lvl="0" marL="34290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1960"/>
              <a:buNone/>
            </a:pPr>
            <a:r>
              <a:t/>
            </a:r>
            <a:endParaRPr i="0" sz="2800" u="none">
              <a:solidFill>
                <a:srgbClr val="000000"/>
              </a:solidFill>
              <a:latin typeface="Book Antiqua"/>
              <a:ea typeface="Book Antiqua"/>
              <a:cs typeface="Book Antiqua"/>
              <a:sym typeface="Book Antiqua"/>
            </a:endParaRPr>
          </a:p>
        </p:txBody>
      </p:sp>
      <p:sp>
        <p:nvSpPr>
          <p:cNvPr id="198" name="Google Shape;198;p10"/>
          <p:cNvSpPr txBox="1"/>
          <p:nvPr/>
        </p:nvSpPr>
        <p:spPr>
          <a:xfrm>
            <a:off x="366750" y="4179900"/>
            <a:ext cx="8410500" cy="267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Garamond"/>
              <a:buNone/>
            </a:pPr>
            <a:r>
              <a:rPr b="0" i="0" lang="en-US" sz="2800" u="none" cap="none" strike="noStrike">
                <a:solidFill>
                  <a:srgbClr val="000000"/>
                </a:solidFill>
                <a:latin typeface="Book Antiqua"/>
                <a:ea typeface="Book Antiqua"/>
                <a:cs typeface="Book Antiqua"/>
                <a:sym typeface="Book Antiqua"/>
              </a:rPr>
              <a:t>§ 1</a:t>
            </a:r>
            <a:r>
              <a:rPr b="0" baseline="30000" i="0" lang="en-US" sz="2800" u="sng" cap="none" strike="noStrike">
                <a:solidFill>
                  <a:srgbClr val="000000"/>
                </a:solidFill>
                <a:latin typeface="Book Antiqua"/>
                <a:ea typeface="Book Antiqua"/>
                <a:cs typeface="Book Antiqua"/>
                <a:sym typeface="Book Antiqua"/>
              </a:rPr>
              <a:t>o</a:t>
            </a:r>
            <a:r>
              <a:rPr b="0" i="0" lang="en-US" sz="2800" u="none" cap="none" strike="noStrike">
                <a:solidFill>
                  <a:srgbClr val="000000"/>
                </a:solidFill>
                <a:latin typeface="Book Antiqua"/>
                <a:ea typeface="Book Antiqua"/>
                <a:cs typeface="Book Antiqua"/>
                <a:sym typeface="Book Antiqua"/>
              </a:rPr>
              <a:t>   A transparência será assegurada também     mediante:                    </a:t>
            </a:r>
            <a:endParaRPr b="0" i="0" sz="2800" u="none" cap="none" strike="noStrike">
              <a:solidFill>
                <a:srgbClr val="000000"/>
              </a:solidFill>
              <a:latin typeface="Book Antiqua"/>
              <a:ea typeface="Book Antiqua"/>
              <a:cs typeface="Book Antiqua"/>
              <a:sym typeface="Book Antiqua"/>
            </a:endParaRPr>
          </a:p>
          <a:p>
            <a:pPr indent="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Garamond"/>
              <a:buNone/>
            </a:pPr>
            <a:r>
              <a:rPr b="0" i="0" lang="en-US" sz="2800" u="none" cap="none" strike="noStrike">
                <a:solidFill>
                  <a:srgbClr val="000000"/>
                </a:solidFill>
                <a:latin typeface="Book Antiqua"/>
                <a:ea typeface="Book Antiqua"/>
                <a:cs typeface="Book Antiqua"/>
                <a:sym typeface="Book Antiqua"/>
              </a:rPr>
              <a:t>I – incentivo à participação popular e realização de audiências públicas, durante os processos de elaboração e discussão dos planos, lei de diretrizes orçamentárias e orçamentos;  </a:t>
            </a:r>
            <a:endParaRPr b="0" i="0" sz="2800" u="none" cap="none" strike="noStrike">
              <a:solidFill>
                <a:srgbClr val="000000"/>
              </a:solidFill>
              <a:latin typeface="Book Antiqua"/>
              <a:ea typeface="Book Antiqua"/>
              <a:cs typeface="Book Antiqua"/>
              <a:sym typeface="Book Antiqua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B7B7B7"/>
        </a:solidFill>
      </p:bgPr>
    </p:bg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11"/>
          <p:cNvSpPr txBox="1"/>
          <p:nvPr/>
        </p:nvSpPr>
        <p:spPr>
          <a:xfrm>
            <a:off x="539750" y="908050"/>
            <a:ext cx="8278812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6600"/>
              <a:buFont typeface="Garamond"/>
              <a:buNone/>
            </a:pPr>
            <a:r>
              <a:rPr b="1" i="0" lang="en-US" sz="4000" u="none" cap="none" strike="noStrike">
                <a:solidFill>
                  <a:srgbClr val="000000"/>
                </a:solidFill>
                <a:latin typeface="Book Antiqua"/>
                <a:ea typeface="Book Antiqua"/>
                <a:cs typeface="Book Antiqua"/>
                <a:sym typeface="Book Antiqua"/>
              </a:rPr>
              <a:t>Audiência Pública </a:t>
            </a:r>
            <a:endParaRPr b="0" i="0" sz="4000" u="none" cap="none" strike="noStrike">
              <a:solidFill>
                <a:srgbClr val="000000"/>
              </a:solidFill>
              <a:latin typeface="Book Antiqua"/>
              <a:ea typeface="Book Antiqua"/>
              <a:cs typeface="Book Antiqua"/>
              <a:sym typeface="Book Antiqua"/>
            </a:endParaRPr>
          </a:p>
        </p:txBody>
      </p:sp>
      <p:sp>
        <p:nvSpPr>
          <p:cNvPr id="204" name="Google Shape;204;p11"/>
          <p:cNvSpPr txBox="1"/>
          <p:nvPr/>
        </p:nvSpPr>
        <p:spPr>
          <a:xfrm>
            <a:off x="539750" y="3213100"/>
            <a:ext cx="84963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4000"/>
              <a:buFont typeface="Garamond"/>
              <a:buNone/>
            </a:pPr>
            <a:r>
              <a:rPr b="1" i="0" lang="en-US" sz="4000" u="none" cap="none" strike="noStrike">
                <a:solidFill>
                  <a:srgbClr val="000000"/>
                </a:solidFill>
                <a:latin typeface="Book Antiqua"/>
                <a:ea typeface="Book Antiqua"/>
                <a:cs typeface="Book Antiqua"/>
                <a:sym typeface="Book Antiqua"/>
              </a:rPr>
              <a:t>Lei </a:t>
            </a:r>
            <a:r>
              <a:rPr b="1" lang="en-US" sz="4000">
                <a:latin typeface="Book Antiqua"/>
                <a:ea typeface="Book Antiqua"/>
                <a:cs typeface="Book Antiqua"/>
                <a:sym typeface="Book Antiqua"/>
              </a:rPr>
              <a:t>Orçamentária Anual</a:t>
            </a:r>
            <a:endParaRPr b="0" i="0" sz="4000" u="none" cap="none" strike="noStrike">
              <a:solidFill>
                <a:srgbClr val="000000"/>
              </a:solidFill>
              <a:latin typeface="Book Antiqua"/>
              <a:ea typeface="Book Antiqua"/>
              <a:cs typeface="Book Antiqua"/>
              <a:sym typeface="Book Antiqua"/>
            </a:endParaRPr>
          </a:p>
          <a:p>
            <a:pPr indent="-342900" lvl="0" marL="342900" marR="0" rtl="0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folHlink"/>
              </a:buClr>
              <a:buSzPts val="4000"/>
              <a:buFont typeface="Garamond"/>
              <a:buNone/>
            </a:pPr>
            <a:r>
              <a:rPr b="1" i="0" lang="en-US" sz="4000" u="none" cap="none" strike="noStrike">
                <a:solidFill>
                  <a:srgbClr val="000000"/>
                </a:solidFill>
                <a:latin typeface="Book Antiqua"/>
                <a:ea typeface="Book Antiqua"/>
                <a:cs typeface="Book Antiqua"/>
                <a:sym typeface="Book Antiqua"/>
              </a:rPr>
              <a:t>LO</a:t>
            </a:r>
            <a:r>
              <a:rPr b="1" lang="en-US" sz="4000">
                <a:latin typeface="Book Antiqua"/>
                <a:ea typeface="Book Antiqua"/>
                <a:cs typeface="Book Antiqua"/>
                <a:sym typeface="Book Antiqua"/>
              </a:rPr>
              <a:t>A</a:t>
            </a:r>
            <a:r>
              <a:rPr b="1" i="0" lang="en-US" sz="4000" u="none" cap="none" strike="noStrike">
                <a:solidFill>
                  <a:srgbClr val="000000"/>
                </a:solidFill>
                <a:latin typeface="Book Antiqua"/>
                <a:ea typeface="Book Antiqua"/>
                <a:cs typeface="Book Antiqua"/>
                <a:sym typeface="Book Antiqua"/>
              </a:rPr>
              <a:t>/2022</a:t>
            </a:r>
            <a:endParaRPr b="1" i="0" sz="4000" u="none" cap="none" strike="noStrike">
              <a:solidFill>
                <a:srgbClr val="000000"/>
              </a:solidFill>
              <a:latin typeface="Book Antiqua"/>
              <a:ea typeface="Book Antiqua"/>
              <a:cs typeface="Book Antiqua"/>
              <a:sym typeface="Book Antiqua"/>
            </a:endParaRPr>
          </a:p>
          <a:p>
            <a:pPr indent="-342900" lvl="0" marL="342900" marR="0" rtl="0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folHlink"/>
              </a:buClr>
              <a:buSzPts val="4000"/>
              <a:buFont typeface="Garamond"/>
              <a:buNone/>
            </a:pPr>
            <a:r>
              <a:t/>
            </a:r>
            <a:endParaRPr b="1" i="0" sz="4000" u="none" cap="none" strike="noStrike">
              <a:solidFill>
                <a:srgbClr val="000000"/>
              </a:solidFill>
              <a:latin typeface="Book Antiqua"/>
              <a:ea typeface="Book Antiqua"/>
              <a:cs typeface="Book Antiqua"/>
              <a:sym typeface="Book Antiqua"/>
            </a:endParaRPr>
          </a:p>
          <a:p>
            <a:pPr indent="-342900" lvl="0" marL="342900" marR="0" rtl="0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folHlink"/>
              </a:buClr>
              <a:buSzPts val="4000"/>
              <a:buFont typeface="Garamond"/>
              <a:buNone/>
            </a:pPr>
            <a:r>
              <a:rPr b="1" i="0" lang="en-US" sz="4000" u="none" cap="none" strike="noStrike">
                <a:solidFill>
                  <a:srgbClr val="000000"/>
                </a:solidFill>
                <a:latin typeface="Book Antiqua"/>
                <a:ea typeface="Book Antiqua"/>
                <a:cs typeface="Book Antiqua"/>
                <a:sym typeface="Book Antiqua"/>
              </a:rPr>
              <a:t>Votação do Projeto: 2</a:t>
            </a:r>
            <a:r>
              <a:rPr b="1" lang="en-US" sz="4000">
                <a:latin typeface="Book Antiqua"/>
                <a:ea typeface="Book Antiqua"/>
                <a:cs typeface="Book Antiqua"/>
                <a:sym typeface="Book Antiqua"/>
              </a:rPr>
              <a:t>9</a:t>
            </a:r>
            <a:r>
              <a:rPr b="1" i="0" lang="en-US" sz="4000" u="none" cap="none" strike="noStrike">
                <a:solidFill>
                  <a:srgbClr val="000000"/>
                </a:solidFill>
                <a:latin typeface="Book Antiqua"/>
                <a:ea typeface="Book Antiqua"/>
                <a:cs typeface="Book Antiqua"/>
                <a:sym typeface="Book Antiqua"/>
              </a:rPr>
              <a:t>/1</a:t>
            </a:r>
            <a:r>
              <a:rPr b="1" lang="en-US" sz="4000">
                <a:latin typeface="Book Antiqua"/>
                <a:ea typeface="Book Antiqua"/>
                <a:cs typeface="Book Antiqua"/>
                <a:sym typeface="Book Antiqua"/>
              </a:rPr>
              <a:t>1</a:t>
            </a:r>
            <a:r>
              <a:rPr b="1" i="0" lang="en-US" sz="4000" u="none" cap="none" strike="noStrike">
                <a:solidFill>
                  <a:srgbClr val="000000"/>
                </a:solidFill>
                <a:latin typeface="Book Antiqua"/>
                <a:ea typeface="Book Antiqua"/>
                <a:cs typeface="Book Antiqua"/>
                <a:sym typeface="Book Antiqua"/>
              </a:rPr>
              <a:t>/2022</a:t>
            </a:r>
            <a:endParaRPr b="1" i="0" sz="4000" u="none" cap="none" strike="noStrike">
              <a:solidFill>
                <a:srgbClr val="000000"/>
              </a:solidFill>
              <a:latin typeface="Book Antiqua"/>
              <a:ea typeface="Book Antiqua"/>
              <a:cs typeface="Book Antiqua"/>
              <a:sym typeface="Book Antiqu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B7B7B7"/>
        </a:solidFill>
      </p:bgPr>
    </p:bg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"/>
          <p:cNvSpPr txBox="1"/>
          <p:nvPr>
            <p:ph idx="1" type="body"/>
          </p:nvPr>
        </p:nvSpPr>
        <p:spPr>
          <a:xfrm>
            <a:off x="393150" y="509325"/>
            <a:ext cx="8357700" cy="536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Noto Sans"/>
              <a:buChar char="■"/>
            </a:pPr>
            <a:r>
              <a:rPr i="0" lang="en-US" sz="2800" u="none">
                <a:solidFill>
                  <a:srgbClr val="000000"/>
                </a:solidFill>
                <a:latin typeface="Book Antiqua"/>
                <a:ea typeface="Book Antiqua"/>
                <a:cs typeface="Book Antiqua"/>
                <a:sym typeface="Book Antiqua"/>
              </a:rPr>
              <a:t>O  Projeto de Lei nº </a:t>
            </a:r>
            <a:r>
              <a:rPr lang="en-US" sz="2800">
                <a:solidFill>
                  <a:srgbClr val="000000"/>
                </a:solidFill>
                <a:latin typeface="Book Antiqua"/>
                <a:ea typeface="Book Antiqua"/>
                <a:cs typeface="Book Antiqua"/>
                <a:sym typeface="Book Antiqua"/>
              </a:rPr>
              <a:t>96</a:t>
            </a:r>
            <a:r>
              <a:rPr i="0" lang="en-US" sz="2800" u="none">
                <a:solidFill>
                  <a:srgbClr val="000000"/>
                </a:solidFill>
                <a:latin typeface="Book Antiqua"/>
                <a:ea typeface="Book Antiqua"/>
                <a:cs typeface="Book Antiqua"/>
                <a:sym typeface="Book Antiqua"/>
              </a:rPr>
              <a:t>/202</a:t>
            </a:r>
            <a:r>
              <a:rPr lang="en-US" sz="2800">
                <a:solidFill>
                  <a:srgbClr val="000000"/>
                </a:solidFill>
                <a:latin typeface="Book Antiqua"/>
                <a:ea typeface="Book Antiqua"/>
                <a:cs typeface="Book Antiqua"/>
                <a:sym typeface="Book Antiqua"/>
              </a:rPr>
              <a:t>2</a:t>
            </a:r>
            <a:r>
              <a:rPr i="0" lang="en-US" sz="2800" u="none">
                <a:solidFill>
                  <a:srgbClr val="000000"/>
                </a:solidFill>
                <a:latin typeface="Book Antiqua"/>
                <a:ea typeface="Book Antiqua"/>
                <a:cs typeface="Book Antiqua"/>
                <a:sym typeface="Book Antiqua"/>
              </a:rPr>
              <a:t>, foi elaborado atendendo o disposto no </a:t>
            </a:r>
            <a:r>
              <a:rPr lang="en-US" sz="2800">
                <a:solidFill>
                  <a:srgbClr val="000000"/>
                </a:solidFill>
                <a:latin typeface="Book Antiqua"/>
                <a:ea typeface="Book Antiqua"/>
                <a:cs typeface="Book Antiqua"/>
                <a:sym typeface="Book Antiqua"/>
              </a:rPr>
              <a:t>inciso III e §5º</a:t>
            </a:r>
            <a:r>
              <a:rPr i="0" lang="en-US" sz="2800" u="none">
                <a:solidFill>
                  <a:srgbClr val="000000"/>
                </a:solidFill>
                <a:latin typeface="Book Antiqua"/>
                <a:ea typeface="Book Antiqua"/>
                <a:cs typeface="Book Antiqua"/>
                <a:sym typeface="Book Antiqua"/>
              </a:rPr>
              <a:t> do Art. 165 da Constituição Federal e Art. </a:t>
            </a:r>
            <a:r>
              <a:rPr lang="en-US" sz="2800">
                <a:solidFill>
                  <a:srgbClr val="000000"/>
                </a:solidFill>
                <a:latin typeface="Book Antiqua"/>
                <a:ea typeface="Book Antiqua"/>
                <a:cs typeface="Book Antiqua"/>
                <a:sym typeface="Book Antiqua"/>
              </a:rPr>
              <a:t>5</a:t>
            </a:r>
            <a:r>
              <a:rPr i="0" lang="en-US" sz="2800" u="none">
                <a:solidFill>
                  <a:srgbClr val="000000"/>
                </a:solidFill>
                <a:latin typeface="Book Antiqua"/>
                <a:ea typeface="Book Antiqua"/>
                <a:cs typeface="Book Antiqua"/>
                <a:sym typeface="Book Antiqua"/>
              </a:rPr>
              <a:t>º da Lei Complementar n.º 101 de 04 de maio de 2000 - Lei de Responsabilidade Fiscal;</a:t>
            </a:r>
            <a:endParaRPr sz="2800">
              <a:solidFill>
                <a:srgbClr val="000000"/>
              </a:solidFill>
              <a:latin typeface="Book Antiqua"/>
              <a:ea typeface="Book Antiqua"/>
              <a:cs typeface="Book Antiqua"/>
              <a:sym typeface="Book Antiqua"/>
            </a:endParaRPr>
          </a:p>
          <a:p>
            <a:pPr indent="-200660" lvl="0" marL="342900" rtl="0" algn="just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Noto Sans"/>
              <a:buNone/>
            </a:pPr>
            <a:r>
              <a:t/>
            </a:r>
            <a:endParaRPr i="0" sz="2800" u="none">
              <a:solidFill>
                <a:srgbClr val="000000"/>
              </a:solidFill>
              <a:latin typeface="Book Antiqua"/>
              <a:ea typeface="Book Antiqua"/>
              <a:cs typeface="Book Antiqua"/>
              <a:sym typeface="Book Antiqua"/>
            </a:endParaRPr>
          </a:p>
          <a:p>
            <a:pPr indent="-342900" lvl="0" marL="342900" rtl="0" algn="just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Noto Sans"/>
              <a:buChar char="■"/>
            </a:pPr>
            <a:r>
              <a:rPr i="0" lang="en-US" sz="2800" u="none">
                <a:solidFill>
                  <a:srgbClr val="000000"/>
                </a:solidFill>
                <a:latin typeface="Book Antiqua"/>
                <a:ea typeface="Book Antiqua"/>
                <a:cs typeface="Book Antiqua"/>
                <a:sym typeface="Book Antiqua"/>
              </a:rPr>
              <a:t>A LOA/202</a:t>
            </a:r>
            <a:r>
              <a:rPr lang="en-US" sz="2800">
                <a:solidFill>
                  <a:srgbClr val="000000"/>
                </a:solidFill>
                <a:latin typeface="Book Antiqua"/>
                <a:ea typeface="Book Antiqua"/>
                <a:cs typeface="Book Antiqua"/>
                <a:sym typeface="Book Antiqua"/>
              </a:rPr>
              <a:t>2 </a:t>
            </a:r>
            <a:r>
              <a:rPr i="0" lang="en-US" sz="2800" u="none">
                <a:solidFill>
                  <a:srgbClr val="000000"/>
                </a:solidFill>
                <a:latin typeface="Book Antiqua"/>
                <a:ea typeface="Book Antiqua"/>
                <a:cs typeface="Book Antiqua"/>
                <a:sym typeface="Book Antiqua"/>
              </a:rPr>
              <a:t>foi também elaborada em consonância com o Plano Plurianual 2022/2025.</a:t>
            </a:r>
            <a:endParaRPr sz="2800">
              <a:solidFill>
                <a:srgbClr val="000000"/>
              </a:solidFill>
              <a:latin typeface="Book Antiqua"/>
              <a:ea typeface="Book Antiqua"/>
              <a:cs typeface="Book Antiqua"/>
              <a:sym typeface="Book Antiqua"/>
            </a:endParaRPr>
          </a:p>
        </p:txBody>
      </p:sp>
      <p:sp>
        <p:nvSpPr>
          <p:cNvPr id="141" name="Google Shape;141;p2"/>
          <p:cNvSpPr txBox="1"/>
          <p:nvPr/>
        </p:nvSpPr>
        <p:spPr>
          <a:xfrm>
            <a:off x="340175" y="244925"/>
            <a:ext cx="27078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B7B7B7"/>
        </a:solidFill>
      </p:bgPr>
    </p:bg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3"/>
          <p:cNvSpPr txBox="1"/>
          <p:nvPr>
            <p:ph idx="1" type="body"/>
          </p:nvPr>
        </p:nvSpPr>
        <p:spPr>
          <a:xfrm>
            <a:off x="89700" y="559825"/>
            <a:ext cx="8964600" cy="602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Book Antiqua"/>
              <a:buChar char="■"/>
            </a:pPr>
            <a:r>
              <a:rPr i="0" lang="en-US" sz="2800" u="none">
                <a:solidFill>
                  <a:srgbClr val="000000"/>
                </a:solidFill>
                <a:latin typeface="Book Antiqua"/>
                <a:ea typeface="Book Antiqua"/>
                <a:cs typeface="Book Antiqua"/>
                <a:sym typeface="Book Antiqua"/>
              </a:rPr>
              <a:t>Art. 165: Leis de iniciativa do Poder Executivo estabelecerão:</a:t>
            </a:r>
            <a:endParaRPr i="0" sz="2800" u="none">
              <a:solidFill>
                <a:srgbClr val="000000"/>
              </a:solidFill>
              <a:latin typeface="Book Antiqua"/>
              <a:ea typeface="Book Antiqua"/>
              <a:cs typeface="Book Antiqua"/>
              <a:sym typeface="Book Antiqua"/>
            </a:endParaRPr>
          </a:p>
          <a:p>
            <a:pPr indent="457200" lvl="0" marL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000000"/>
                </a:solidFill>
                <a:latin typeface="Book Antiqua"/>
                <a:ea typeface="Book Antiqua"/>
                <a:cs typeface="Book Antiqua"/>
                <a:sym typeface="Book Antiqua"/>
              </a:rPr>
              <a:t>III - Os orçamentos anuais; </a:t>
            </a:r>
            <a:endParaRPr sz="2800">
              <a:solidFill>
                <a:srgbClr val="000000"/>
              </a:solidFill>
              <a:latin typeface="Book Antiqua"/>
              <a:ea typeface="Book Antiqua"/>
              <a:cs typeface="Book Antiqua"/>
              <a:sym typeface="Book Antiqua"/>
            </a:endParaRPr>
          </a:p>
          <a:p>
            <a:pPr indent="457200" lvl="0" marL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rgbClr val="000000"/>
              </a:solidFill>
              <a:latin typeface="Book Antiqua"/>
              <a:ea typeface="Book Antiqua"/>
              <a:cs typeface="Book Antiqua"/>
              <a:sym typeface="Book Antiqua"/>
            </a:endParaRPr>
          </a:p>
          <a:p>
            <a:pPr indent="-342900" lvl="0" marL="342900" rtl="0" algn="just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1960"/>
              <a:buNone/>
            </a:pPr>
            <a:r>
              <a:rPr i="0" lang="en-US" sz="2800" u="none">
                <a:solidFill>
                  <a:srgbClr val="000000"/>
                </a:solidFill>
                <a:latin typeface="Book Antiqua"/>
                <a:ea typeface="Book Antiqua"/>
                <a:cs typeface="Book Antiqua"/>
                <a:sym typeface="Book Antiqua"/>
              </a:rPr>
              <a:t> </a:t>
            </a:r>
            <a:r>
              <a:rPr lang="en-US" sz="2800">
                <a:solidFill>
                  <a:srgbClr val="000000"/>
                </a:solidFill>
                <a:latin typeface="Book Antiqua"/>
                <a:ea typeface="Book Antiqua"/>
                <a:cs typeface="Book Antiqua"/>
                <a:sym typeface="Book Antiqua"/>
              </a:rPr>
              <a:t>§ 5º A lei orçamentária anual compreenderá:</a:t>
            </a:r>
            <a:endParaRPr sz="2800">
              <a:solidFill>
                <a:srgbClr val="000000"/>
              </a:solidFill>
              <a:latin typeface="Book Antiqua"/>
              <a:ea typeface="Book Antiqua"/>
              <a:cs typeface="Book Antiqua"/>
              <a:sym typeface="Book Antiqua"/>
            </a:endParaRPr>
          </a:p>
          <a:p>
            <a:pPr indent="-342900" lvl="0" marL="342900" rtl="0" algn="just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1960"/>
              <a:buNone/>
            </a:pPr>
            <a:r>
              <a:rPr lang="en-US" sz="2800">
                <a:solidFill>
                  <a:srgbClr val="000000"/>
                </a:solidFill>
                <a:latin typeface="Book Antiqua"/>
                <a:ea typeface="Book Antiqua"/>
                <a:cs typeface="Book Antiqua"/>
                <a:sym typeface="Book Antiqua"/>
              </a:rPr>
              <a:t>I - o orçamento fiscal referente aos Poderes da União, seus fundos, órgãos e entidades da administração direta e indireta, inclusive fundações instituídas e mantidas pelo Poder Público;</a:t>
            </a:r>
            <a:endParaRPr sz="2800">
              <a:solidFill>
                <a:srgbClr val="000000"/>
              </a:solidFill>
              <a:latin typeface="Book Antiqua"/>
              <a:ea typeface="Book Antiqua"/>
              <a:cs typeface="Book Antiqua"/>
              <a:sym typeface="Book Antiqua"/>
            </a:endParaRPr>
          </a:p>
          <a:p>
            <a:pPr indent="-342900" lvl="0" marL="342900" rtl="0" algn="just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1960"/>
              <a:buNone/>
            </a:pPr>
            <a:r>
              <a:rPr lang="en-US" sz="2800">
                <a:solidFill>
                  <a:srgbClr val="000000"/>
                </a:solidFill>
                <a:latin typeface="Book Antiqua"/>
                <a:ea typeface="Book Antiqua"/>
                <a:cs typeface="Book Antiqua"/>
                <a:sym typeface="Book Antiqua"/>
              </a:rPr>
              <a:t>II - o orçamento de investimento das empresas em que a União, direta ou indiretamente, detenha a maioria do capital social com direito a voto;</a:t>
            </a:r>
            <a:endParaRPr sz="2800">
              <a:solidFill>
                <a:srgbClr val="000000"/>
              </a:solidFill>
              <a:latin typeface="Book Antiqua"/>
              <a:ea typeface="Book Antiqua"/>
              <a:cs typeface="Book Antiqua"/>
              <a:sym typeface="Book Antiqua"/>
            </a:endParaRPr>
          </a:p>
          <a:p>
            <a:pPr indent="-342900" lvl="0" marL="342900" rtl="0" algn="just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1960"/>
              <a:buNone/>
            </a:pPr>
            <a:r>
              <a:t/>
            </a:r>
            <a:endParaRPr sz="2800">
              <a:solidFill>
                <a:srgbClr val="000000"/>
              </a:solidFill>
              <a:latin typeface="Book Antiqua"/>
              <a:ea typeface="Book Antiqua"/>
              <a:cs typeface="Book Antiqua"/>
              <a:sym typeface="Book Antiqua"/>
            </a:endParaRPr>
          </a:p>
        </p:txBody>
      </p:sp>
    </p:spTree>
  </p:cSld>
  <p:clrMapOvr>
    <a:masterClrMapping/>
  </p:clrMapOvr>
  <mc:AlternateContent>
    <mc:Choice Requires="p14">
      <p:transition p14:dur="0">
        <p:fade/>
      </p:transition>
    </mc:Choice>
    <mc:Fallback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B7B7B7"/>
        </a:solidFill>
      </p:bgPr>
    </p:bg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1a6a7b7e2fc_0_7"/>
          <p:cNvSpPr txBox="1"/>
          <p:nvPr>
            <p:ph idx="1" type="body"/>
          </p:nvPr>
        </p:nvSpPr>
        <p:spPr>
          <a:xfrm>
            <a:off x="0" y="149075"/>
            <a:ext cx="8822400" cy="6709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just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1960"/>
              <a:buNone/>
            </a:pPr>
            <a:r>
              <a:rPr lang="en-US" sz="2800">
                <a:solidFill>
                  <a:srgbClr val="000000"/>
                </a:solidFill>
                <a:latin typeface="Book Antiqua"/>
                <a:ea typeface="Book Antiqua"/>
                <a:cs typeface="Book Antiqua"/>
                <a:sym typeface="Book Antiqua"/>
              </a:rPr>
              <a:t>III - o orçamento da seguridade social, abrangendo todas as entidades e órgãos a ela vinculados, da administração direta ou indireta, bem como os fundos e fundações instituídos e mantidos pelo Poder Público.</a:t>
            </a:r>
            <a:endParaRPr sz="2800">
              <a:solidFill>
                <a:srgbClr val="000000"/>
              </a:solidFill>
              <a:latin typeface="Book Antiqua"/>
              <a:ea typeface="Book Antiqua"/>
              <a:cs typeface="Book Antiqua"/>
              <a:sym typeface="Book Antiqua"/>
            </a:endParaRPr>
          </a:p>
          <a:p>
            <a:pPr indent="-342900" lvl="0" marL="342900" rtl="0" algn="just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1960"/>
              <a:buNone/>
            </a:pPr>
            <a:r>
              <a:rPr lang="en-US" sz="2800">
                <a:solidFill>
                  <a:srgbClr val="000000"/>
                </a:solidFill>
                <a:latin typeface="Book Antiqua"/>
                <a:ea typeface="Book Antiqua"/>
                <a:cs typeface="Book Antiqua"/>
                <a:sym typeface="Book Antiqua"/>
              </a:rPr>
              <a:t>§ 6º O projeto de lei orçamentária será acompanhado de demonstrativo regionalizado do efeito, sobre as receitas e despesas, decorrente de isenções, anistias, remissões, subsídios e benefícios de natureza financeira, tributária e creditícia.</a:t>
            </a:r>
            <a:endParaRPr sz="2800">
              <a:solidFill>
                <a:srgbClr val="000000"/>
              </a:solidFill>
              <a:latin typeface="Book Antiqua"/>
              <a:ea typeface="Book Antiqua"/>
              <a:cs typeface="Book Antiqua"/>
              <a:sym typeface="Book Antiqua"/>
            </a:endParaRPr>
          </a:p>
          <a:p>
            <a:pPr indent="-342900" lvl="0" marL="342900" rtl="0" algn="just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1960"/>
              <a:buNone/>
            </a:pPr>
            <a:r>
              <a:rPr lang="en-US" sz="2800">
                <a:solidFill>
                  <a:srgbClr val="000000"/>
                </a:solidFill>
                <a:latin typeface="Book Antiqua"/>
                <a:ea typeface="Book Antiqua"/>
                <a:cs typeface="Book Antiqua"/>
                <a:sym typeface="Book Antiqua"/>
              </a:rPr>
              <a:t>§ 7º Os orçamentos previstos no § 5º, I e II, deste artigo, compatibilizados com o plano plurianual, terão entre suas funções a de reduzir desigualdades inter-regionais, segundo critério populacional.</a:t>
            </a:r>
            <a:endParaRPr sz="2800">
              <a:solidFill>
                <a:srgbClr val="000000"/>
              </a:solidFill>
              <a:latin typeface="Book Antiqua"/>
              <a:ea typeface="Book Antiqua"/>
              <a:cs typeface="Book Antiqua"/>
              <a:sym typeface="Book Antiqua"/>
            </a:endParaRPr>
          </a:p>
          <a:p>
            <a:pPr indent="-342900" lvl="0" marL="342900" rtl="0" algn="just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1960"/>
              <a:buNone/>
            </a:pPr>
            <a:r>
              <a:t/>
            </a:r>
            <a:endParaRPr sz="2800">
              <a:solidFill>
                <a:srgbClr val="000000"/>
              </a:solidFill>
              <a:latin typeface="Book Antiqua"/>
              <a:ea typeface="Book Antiqua"/>
              <a:cs typeface="Book Antiqua"/>
              <a:sym typeface="Book Antiqua"/>
            </a:endParaRPr>
          </a:p>
          <a:p>
            <a:pPr indent="-342900" lvl="0" marL="342900" rtl="0" algn="just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1960"/>
              <a:buNone/>
            </a:pPr>
            <a:r>
              <a:t/>
            </a:r>
            <a:endParaRPr sz="2800">
              <a:solidFill>
                <a:srgbClr val="000000"/>
              </a:solidFill>
              <a:latin typeface="Book Antiqua"/>
              <a:ea typeface="Book Antiqua"/>
              <a:cs typeface="Book Antiqua"/>
              <a:sym typeface="Book Antiqua"/>
            </a:endParaRPr>
          </a:p>
          <a:p>
            <a:pPr indent="-342900" lvl="0" marL="342900" rtl="0" algn="just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1960"/>
              <a:buNone/>
            </a:pPr>
            <a:r>
              <a:rPr i="0" lang="en-US" sz="2800" u="none">
                <a:solidFill>
                  <a:srgbClr val="000000"/>
                </a:solidFill>
                <a:latin typeface="Book Antiqua"/>
                <a:ea typeface="Book Antiqua"/>
                <a:cs typeface="Book Antiqua"/>
                <a:sym typeface="Book Antiqua"/>
              </a:rPr>
              <a:t> </a:t>
            </a:r>
            <a:endParaRPr sz="2800">
              <a:solidFill>
                <a:srgbClr val="000000"/>
              </a:solidFill>
              <a:latin typeface="Book Antiqua"/>
              <a:ea typeface="Book Antiqua"/>
              <a:cs typeface="Book Antiqua"/>
              <a:sym typeface="Book Antiqua"/>
            </a:endParaRPr>
          </a:p>
        </p:txBody>
      </p:sp>
    </p:spTree>
  </p:cSld>
  <p:clrMapOvr>
    <a:masterClrMapping/>
  </p:clrMapOvr>
  <mc:AlternateContent>
    <mc:Choice Requires="p14">
      <p:transition p14:dur="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B7B7B7"/>
        </a:solidFill>
      </p:bgPr>
    </p:bg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1a6a7b7e2fc_0_15"/>
          <p:cNvSpPr txBox="1"/>
          <p:nvPr>
            <p:ph idx="1" type="body"/>
          </p:nvPr>
        </p:nvSpPr>
        <p:spPr>
          <a:xfrm>
            <a:off x="89700" y="559825"/>
            <a:ext cx="8964600" cy="637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just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1960"/>
              <a:buNone/>
            </a:pPr>
            <a:r>
              <a:rPr lang="en-US" sz="2800">
                <a:solidFill>
                  <a:srgbClr val="000000"/>
                </a:solidFill>
                <a:latin typeface="Book Antiqua"/>
                <a:ea typeface="Book Antiqua"/>
                <a:cs typeface="Book Antiqua"/>
                <a:sym typeface="Book Antiqua"/>
              </a:rPr>
              <a:t>§ 8º A lei orçamentária anual não conterá dispositivo estranho à previsão da receita e à fixação da despesa, não se incluindo na proibição a autorização para abertura de créditos suplementares e contratação de operações de crédito, ainda que por antecipação de receita, nos termos da lei.</a:t>
            </a:r>
            <a:endParaRPr sz="2800">
              <a:solidFill>
                <a:srgbClr val="000000"/>
              </a:solidFill>
              <a:latin typeface="Book Antiqua"/>
              <a:ea typeface="Book Antiqua"/>
              <a:cs typeface="Book Antiqua"/>
              <a:sym typeface="Book Antiqua"/>
            </a:endParaRPr>
          </a:p>
          <a:p>
            <a:pPr indent="-342900" lvl="0" marL="342900" rtl="0" algn="just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1960"/>
              <a:buNone/>
            </a:pPr>
            <a:r>
              <a:rPr i="0" lang="en-US" sz="2800" u="none">
                <a:solidFill>
                  <a:srgbClr val="000000"/>
                </a:solidFill>
                <a:latin typeface="Book Antiqua"/>
                <a:ea typeface="Book Antiqua"/>
                <a:cs typeface="Book Antiqua"/>
                <a:sym typeface="Book Antiqua"/>
              </a:rPr>
              <a:t> </a:t>
            </a:r>
            <a:endParaRPr sz="2800">
              <a:solidFill>
                <a:srgbClr val="000000"/>
              </a:solidFill>
              <a:latin typeface="Book Antiqua"/>
              <a:ea typeface="Book Antiqua"/>
              <a:cs typeface="Book Antiqua"/>
              <a:sym typeface="Book Antiqua"/>
            </a:endParaRPr>
          </a:p>
        </p:txBody>
      </p:sp>
    </p:spTree>
  </p:cSld>
  <p:clrMapOvr>
    <a:masterClrMapping/>
  </p:clrMapOvr>
  <mc:AlternateContent>
    <mc:Choice Requires="p14">
      <p:transition p14:dur="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B7B7B7"/>
        </a:solidFill>
      </p:bgPr>
    </p:bg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4"/>
          <p:cNvSpPr txBox="1"/>
          <p:nvPr>
            <p:ph idx="1" type="body"/>
          </p:nvPr>
        </p:nvSpPr>
        <p:spPr>
          <a:xfrm>
            <a:off x="0" y="260350"/>
            <a:ext cx="8964612" cy="63817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4572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800" u="none">
                <a:solidFill>
                  <a:srgbClr val="000000"/>
                </a:solidFill>
                <a:latin typeface="Book Antiqua"/>
                <a:ea typeface="Book Antiqua"/>
                <a:cs typeface="Book Antiqua"/>
                <a:sym typeface="Book Antiqua"/>
              </a:rPr>
              <a:t>Lei Orgânica Municipal: </a:t>
            </a:r>
            <a:endParaRPr b="1" sz="2800">
              <a:solidFill>
                <a:srgbClr val="000000"/>
              </a:solidFill>
              <a:latin typeface="Book Antiqua"/>
              <a:ea typeface="Book Antiqua"/>
              <a:cs typeface="Book Antiqua"/>
              <a:sym typeface="Book Antiqua"/>
            </a:endParaRPr>
          </a:p>
          <a:p>
            <a:pPr indent="-342900" lvl="0" marL="342900" rtl="0" algn="just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1960"/>
              <a:buNone/>
            </a:pPr>
            <a:r>
              <a:rPr i="0" lang="en-US" sz="2800" u="none">
                <a:solidFill>
                  <a:srgbClr val="000000"/>
                </a:solidFill>
                <a:latin typeface="Book Antiqua"/>
                <a:ea typeface="Book Antiqua"/>
                <a:cs typeface="Book Antiqua"/>
                <a:sym typeface="Book Antiqua"/>
              </a:rPr>
              <a:t>Art. 29 - Compete à Câmara Municipal, com a sanção do Prefeito:</a:t>
            </a:r>
            <a:endParaRPr i="0" sz="2800" u="none">
              <a:solidFill>
                <a:srgbClr val="000000"/>
              </a:solidFill>
              <a:latin typeface="Book Antiqua"/>
              <a:ea typeface="Book Antiqua"/>
              <a:cs typeface="Book Antiqua"/>
              <a:sym typeface="Book Antiqua"/>
            </a:endParaRPr>
          </a:p>
          <a:p>
            <a:pPr indent="-342900" lvl="0" marL="342900" rtl="0" algn="just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1960"/>
              <a:buNone/>
            </a:pPr>
            <a:r>
              <a:rPr i="0" lang="en-US" sz="2800" u="none">
                <a:solidFill>
                  <a:srgbClr val="000000"/>
                </a:solidFill>
                <a:latin typeface="Book Antiqua"/>
                <a:ea typeface="Book Antiqua"/>
                <a:cs typeface="Book Antiqua"/>
                <a:sym typeface="Book Antiqua"/>
              </a:rPr>
              <a:t>I – legislar sobre todas as matérias atribuídas ao Município pelas Constituições da União e do Estado, e por esta Lei Orgânica;</a:t>
            </a:r>
            <a:endParaRPr sz="2800">
              <a:solidFill>
                <a:srgbClr val="000000"/>
              </a:solidFill>
              <a:latin typeface="Book Antiqua"/>
              <a:ea typeface="Book Antiqua"/>
              <a:cs typeface="Book Antiqua"/>
              <a:sym typeface="Book Antiqua"/>
            </a:endParaRPr>
          </a:p>
          <a:p>
            <a:pPr indent="-342900" lvl="0" marL="342900" rtl="0" algn="just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1960"/>
              <a:buNone/>
            </a:pPr>
            <a:r>
              <a:rPr i="0" lang="en-US" sz="2800" u="none">
                <a:solidFill>
                  <a:srgbClr val="000000"/>
                </a:solidFill>
                <a:latin typeface="Book Antiqua"/>
                <a:ea typeface="Book Antiqua"/>
                <a:cs typeface="Book Antiqua"/>
                <a:sym typeface="Book Antiqua"/>
              </a:rPr>
              <a:t>II – votar:</a:t>
            </a:r>
            <a:endParaRPr sz="2800">
              <a:solidFill>
                <a:srgbClr val="000000"/>
              </a:solidFill>
              <a:latin typeface="Book Antiqua"/>
              <a:ea typeface="Book Antiqua"/>
              <a:cs typeface="Book Antiqua"/>
              <a:sym typeface="Book Antiqua"/>
            </a:endParaRPr>
          </a:p>
          <a:p>
            <a:pPr indent="-342900" lvl="0" marL="342900" rtl="0" algn="just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1960"/>
              <a:buNone/>
            </a:pPr>
            <a:r>
              <a:rPr lang="en-US" sz="2800">
                <a:solidFill>
                  <a:srgbClr val="000000"/>
                </a:solidFill>
                <a:latin typeface="Book Antiqua"/>
                <a:ea typeface="Book Antiqua"/>
                <a:cs typeface="Book Antiqua"/>
                <a:sym typeface="Book Antiqua"/>
              </a:rPr>
              <a:t>c</a:t>
            </a:r>
            <a:r>
              <a:rPr i="0" lang="en-US" sz="2800" u="none">
                <a:solidFill>
                  <a:srgbClr val="000000"/>
                </a:solidFill>
                <a:latin typeface="Book Antiqua"/>
                <a:ea typeface="Book Antiqua"/>
                <a:cs typeface="Book Antiqua"/>
                <a:sym typeface="Book Antiqua"/>
              </a:rPr>
              <a:t> – </a:t>
            </a:r>
            <a:r>
              <a:rPr lang="en-US" sz="2800">
                <a:solidFill>
                  <a:srgbClr val="000000"/>
                </a:solidFill>
                <a:latin typeface="Book Antiqua"/>
                <a:ea typeface="Book Antiqua"/>
                <a:cs typeface="Book Antiqua"/>
                <a:sym typeface="Book Antiqua"/>
              </a:rPr>
              <a:t>Os Orçamentos Anuais</a:t>
            </a:r>
            <a:r>
              <a:rPr i="0" lang="en-US" sz="2800" u="none">
                <a:solidFill>
                  <a:srgbClr val="000000"/>
                </a:solidFill>
                <a:latin typeface="Book Antiqua"/>
                <a:ea typeface="Book Antiqua"/>
                <a:cs typeface="Book Antiqua"/>
                <a:sym typeface="Book Antiqua"/>
              </a:rPr>
              <a:t>;</a:t>
            </a:r>
            <a:endParaRPr sz="2800">
              <a:solidFill>
                <a:srgbClr val="000000"/>
              </a:solidFill>
              <a:latin typeface="Book Antiqua"/>
              <a:ea typeface="Book Antiqua"/>
              <a:cs typeface="Book Antiqua"/>
              <a:sym typeface="Book Antiqua"/>
            </a:endParaRPr>
          </a:p>
          <a:p>
            <a:pPr indent="-342900" lvl="0" marL="342900" rtl="0" algn="just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1960"/>
              <a:buNone/>
            </a:pPr>
            <a:r>
              <a:t/>
            </a:r>
            <a:endParaRPr sz="2800">
              <a:solidFill>
                <a:srgbClr val="000000"/>
              </a:solidFill>
              <a:latin typeface="Book Antiqua"/>
              <a:ea typeface="Book Antiqua"/>
              <a:cs typeface="Book Antiqua"/>
              <a:sym typeface="Book Antiqua"/>
            </a:endParaRPr>
          </a:p>
          <a:p>
            <a:pPr indent="-342900" lvl="0" marL="342900" rtl="0" algn="just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1960"/>
              <a:buNone/>
            </a:pPr>
            <a:r>
              <a:rPr i="0" lang="en-US" sz="2800" u="none">
                <a:solidFill>
                  <a:srgbClr val="000000"/>
                </a:solidFill>
                <a:latin typeface="Book Antiqua"/>
                <a:ea typeface="Book Antiqua"/>
                <a:cs typeface="Book Antiqua"/>
                <a:sym typeface="Book Antiqua"/>
              </a:rPr>
              <a:t>Art. 67 - Leis de iniciativa do Poder Executivo Municipal estabelecerão:</a:t>
            </a:r>
            <a:endParaRPr sz="2800">
              <a:solidFill>
                <a:srgbClr val="000000"/>
              </a:solidFill>
              <a:latin typeface="Book Antiqua"/>
              <a:ea typeface="Book Antiqua"/>
              <a:cs typeface="Book Antiqua"/>
              <a:sym typeface="Book Antiqua"/>
            </a:endParaRPr>
          </a:p>
          <a:p>
            <a:pPr indent="-342900" lvl="0" marL="342900" rtl="0" algn="just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1960"/>
              <a:buNone/>
            </a:pPr>
            <a:r>
              <a:rPr i="0" lang="en-US" sz="2800" u="none">
                <a:solidFill>
                  <a:srgbClr val="000000"/>
                </a:solidFill>
                <a:latin typeface="Book Antiqua"/>
                <a:ea typeface="Book Antiqua"/>
                <a:cs typeface="Book Antiqua"/>
                <a:sym typeface="Book Antiqua"/>
              </a:rPr>
              <a:t>II</a:t>
            </a:r>
            <a:r>
              <a:rPr lang="en-US" sz="2800">
                <a:solidFill>
                  <a:srgbClr val="000000"/>
                </a:solidFill>
                <a:latin typeface="Book Antiqua"/>
                <a:ea typeface="Book Antiqua"/>
                <a:cs typeface="Book Antiqua"/>
                <a:sym typeface="Book Antiqua"/>
              </a:rPr>
              <a:t>I</a:t>
            </a:r>
            <a:r>
              <a:rPr i="0" lang="en-US" sz="2800" u="none">
                <a:solidFill>
                  <a:srgbClr val="000000"/>
                </a:solidFill>
                <a:latin typeface="Book Antiqua"/>
                <a:ea typeface="Book Antiqua"/>
                <a:cs typeface="Book Antiqua"/>
                <a:sym typeface="Book Antiqua"/>
              </a:rPr>
              <a:t>– </a:t>
            </a:r>
            <a:r>
              <a:rPr lang="en-US" sz="2800">
                <a:solidFill>
                  <a:srgbClr val="000000"/>
                </a:solidFill>
                <a:latin typeface="Book Antiqua"/>
                <a:ea typeface="Book Antiqua"/>
                <a:cs typeface="Book Antiqua"/>
                <a:sym typeface="Book Antiqua"/>
              </a:rPr>
              <a:t>Os Orçamentos Anuais</a:t>
            </a:r>
            <a:r>
              <a:rPr i="0" lang="en-US" sz="2800" u="none">
                <a:solidFill>
                  <a:srgbClr val="000000"/>
                </a:solidFill>
                <a:latin typeface="Book Antiqua"/>
                <a:ea typeface="Book Antiqua"/>
                <a:cs typeface="Book Antiqua"/>
                <a:sym typeface="Book Antiqua"/>
              </a:rPr>
              <a:t>;</a:t>
            </a:r>
            <a:endParaRPr i="0" sz="2800" u="none">
              <a:solidFill>
                <a:srgbClr val="000000"/>
              </a:solidFill>
              <a:latin typeface="Book Antiqua"/>
              <a:ea typeface="Book Antiqua"/>
              <a:cs typeface="Book Antiqua"/>
              <a:sym typeface="Book Antiqua"/>
            </a:endParaRPr>
          </a:p>
          <a:p>
            <a:pPr indent="-218440" lvl="0" marL="34290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1960"/>
              <a:buNone/>
            </a:pPr>
            <a:r>
              <a:t/>
            </a:r>
            <a:endParaRPr i="0" sz="3000" u="none">
              <a:solidFill>
                <a:srgbClr val="000000"/>
              </a:solidFill>
              <a:latin typeface="Book Antiqua"/>
              <a:ea typeface="Book Antiqua"/>
              <a:cs typeface="Book Antiqua"/>
              <a:sym typeface="Book Antiqu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B7B7B7"/>
        </a:solidFill>
      </p:bgPr>
    </p:bg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5"/>
          <p:cNvSpPr txBox="1"/>
          <p:nvPr>
            <p:ph idx="1" type="body"/>
          </p:nvPr>
        </p:nvSpPr>
        <p:spPr>
          <a:xfrm>
            <a:off x="215100" y="0"/>
            <a:ext cx="8713800" cy="685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Book Antiqua"/>
              <a:buChar char="■"/>
            </a:pPr>
            <a:r>
              <a:rPr i="0" lang="en-US" sz="2800" u="none">
                <a:solidFill>
                  <a:srgbClr val="000000"/>
                </a:solidFill>
                <a:latin typeface="Book Antiqua"/>
                <a:ea typeface="Book Antiqua"/>
                <a:cs typeface="Book Antiqua"/>
                <a:sym typeface="Book Antiqua"/>
              </a:rPr>
              <a:t>Art. 72 - Os projetos de lei sobre o Plano Plurianual, Diretrizes Orçamentárias, orçamentos anuais e projetos de lei alteração do código Tributário serão enviados pelo Prefeito ao Poder Legislativo nos seguintes prazos;</a:t>
            </a:r>
            <a:endParaRPr sz="2800">
              <a:solidFill>
                <a:srgbClr val="000000"/>
              </a:solidFill>
              <a:latin typeface="Book Antiqua"/>
              <a:ea typeface="Book Antiqua"/>
              <a:cs typeface="Book Antiqua"/>
              <a:sym typeface="Book Antiqua"/>
            </a:endParaRPr>
          </a:p>
          <a:p>
            <a:pPr indent="-342900" lvl="0" marL="342900" rtl="0" algn="just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1960"/>
              <a:buNone/>
            </a:pPr>
            <a:r>
              <a:rPr i="0" lang="en-US" sz="2800" u="none">
                <a:solidFill>
                  <a:srgbClr val="000000"/>
                </a:solidFill>
                <a:latin typeface="Book Antiqua"/>
                <a:ea typeface="Book Antiqua"/>
                <a:cs typeface="Book Antiqua"/>
                <a:sym typeface="Book Antiqua"/>
              </a:rPr>
              <a:t>II</a:t>
            </a:r>
            <a:r>
              <a:rPr lang="en-US" sz="2800">
                <a:solidFill>
                  <a:srgbClr val="000000"/>
                </a:solidFill>
                <a:latin typeface="Book Antiqua"/>
                <a:ea typeface="Book Antiqua"/>
                <a:cs typeface="Book Antiqua"/>
                <a:sym typeface="Book Antiqua"/>
              </a:rPr>
              <a:t>I</a:t>
            </a:r>
            <a:r>
              <a:rPr i="0" lang="en-US" sz="2800" u="none">
                <a:solidFill>
                  <a:srgbClr val="000000"/>
                </a:solidFill>
                <a:latin typeface="Book Antiqua"/>
                <a:ea typeface="Book Antiqua"/>
                <a:cs typeface="Book Antiqua"/>
                <a:sym typeface="Book Antiqua"/>
              </a:rPr>
              <a:t>– </a:t>
            </a:r>
            <a:r>
              <a:rPr lang="en-US" sz="2800">
                <a:solidFill>
                  <a:srgbClr val="000000"/>
                </a:solidFill>
                <a:latin typeface="Book Antiqua"/>
                <a:ea typeface="Book Antiqua"/>
                <a:cs typeface="Book Antiqua"/>
                <a:sym typeface="Book Antiqua"/>
              </a:rPr>
              <a:t>Os projetos de lei dos orçamentos anuais, até 15 de novembro de cada ano; </a:t>
            </a:r>
            <a:endParaRPr sz="2800">
              <a:solidFill>
                <a:srgbClr val="000000"/>
              </a:solidFill>
              <a:latin typeface="Book Antiqua"/>
              <a:ea typeface="Book Antiqua"/>
              <a:cs typeface="Book Antiqua"/>
              <a:sym typeface="Book Antiqua"/>
            </a:endParaRPr>
          </a:p>
          <a:p>
            <a:pPr indent="-342900" lvl="0" marL="342900" rtl="0" algn="just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1960"/>
              <a:buNone/>
            </a:pPr>
            <a:r>
              <a:t/>
            </a:r>
            <a:endParaRPr sz="2800">
              <a:solidFill>
                <a:srgbClr val="000000"/>
              </a:solidFill>
              <a:latin typeface="Book Antiqua"/>
              <a:ea typeface="Book Antiqua"/>
              <a:cs typeface="Book Antiqua"/>
              <a:sym typeface="Book Antiqua"/>
            </a:endParaRPr>
          </a:p>
          <a:p>
            <a:pPr indent="-342900" lvl="0" marL="342900" rtl="0" algn="just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Book Antiqua"/>
              <a:buChar char="■"/>
            </a:pPr>
            <a:r>
              <a:rPr i="0" lang="en-US" sz="2800" u="none">
                <a:solidFill>
                  <a:srgbClr val="000000"/>
                </a:solidFill>
                <a:latin typeface="Book Antiqua"/>
                <a:ea typeface="Book Antiqua"/>
                <a:cs typeface="Book Antiqua"/>
                <a:sym typeface="Book Antiqua"/>
              </a:rPr>
              <a:t>Art. 73 - Os projetos de Lei de que trata o artigo anterior, após a apreciação pelo Poder Legislativo, deverão ser encaminhados para sanção nos seguintes prazos: </a:t>
            </a:r>
            <a:endParaRPr sz="2800">
              <a:solidFill>
                <a:srgbClr val="000000"/>
              </a:solidFill>
              <a:latin typeface="Book Antiqua"/>
              <a:ea typeface="Book Antiqua"/>
              <a:cs typeface="Book Antiqua"/>
              <a:sym typeface="Book Antiqua"/>
            </a:endParaRPr>
          </a:p>
          <a:p>
            <a:pPr indent="-342900" lvl="0" marL="342900" rtl="0" algn="just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1960"/>
              <a:buNone/>
            </a:pPr>
            <a:r>
              <a:rPr i="0" lang="en-US" sz="2800" u="none">
                <a:solidFill>
                  <a:srgbClr val="000000"/>
                </a:solidFill>
                <a:latin typeface="Book Antiqua"/>
                <a:ea typeface="Book Antiqua"/>
                <a:cs typeface="Book Antiqua"/>
                <a:sym typeface="Book Antiqua"/>
              </a:rPr>
              <a:t>II – </a:t>
            </a:r>
            <a:r>
              <a:rPr lang="en-US" sz="2800">
                <a:solidFill>
                  <a:srgbClr val="000000"/>
                </a:solidFill>
                <a:latin typeface="Book Antiqua"/>
                <a:ea typeface="Book Antiqua"/>
                <a:cs typeface="Book Antiqua"/>
                <a:sym typeface="Book Antiqua"/>
              </a:rPr>
              <a:t>Os projetos de Lei dos orçamentos anuais, até 15 de dezembro de cada ano. </a:t>
            </a:r>
            <a:endParaRPr sz="2800">
              <a:solidFill>
                <a:srgbClr val="000000"/>
              </a:solidFill>
              <a:latin typeface="Book Antiqua"/>
              <a:ea typeface="Book Antiqua"/>
              <a:cs typeface="Book Antiqua"/>
              <a:sym typeface="Book Antiqu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B7B7B7"/>
        </a:solidFill>
      </p:bgPr>
    </p:bg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6"/>
          <p:cNvSpPr txBox="1"/>
          <p:nvPr>
            <p:ph idx="1" type="body"/>
          </p:nvPr>
        </p:nvSpPr>
        <p:spPr>
          <a:xfrm>
            <a:off x="0" y="219050"/>
            <a:ext cx="8686800" cy="6554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40"/>
              <a:buNone/>
            </a:pPr>
            <a:r>
              <a:rPr b="1" i="0" lang="en-US" sz="2500" u="none">
                <a:solidFill>
                  <a:srgbClr val="000000"/>
                </a:solidFill>
                <a:latin typeface="Book Antiqua"/>
                <a:ea typeface="Book Antiqua"/>
                <a:cs typeface="Book Antiqua"/>
                <a:sym typeface="Book Antiqua"/>
              </a:rPr>
              <a:t>Lei de Responsabilidade Fiscal</a:t>
            </a:r>
            <a:endParaRPr b="1" sz="2500">
              <a:solidFill>
                <a:srgbClr val="000000"/>
              </a:solidFill>
              <a:latin typeface="Book Antiqua"/>
              <a:ea typeface="Book Antiqua"/>
              <a:cs typeface="Book Antiqua"/>
              <a:sym typeface="Book Antiqua"/>
            </a:endParaRPr>
          </a:p>
          <a:p>
            <a:pPr indent="0" lvl="0" marL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2240"/>
              <a:buNone/>
            </a:pPr>
            <a:r>
              <a:t/>
            </a:r>
            <a:endParaRPr i="0" sz="2500" u="none">
              <a:solidFill>
                <a:schemeClr val="lt1"/>
              </a:solidFill>
              <a:latin typeface="Book Antiqua"/>
              <a:ea typeface="Book Antiqua"/>
              <a:cs typeface="Book Antiqua"/>
              <a:sym typeface="Book Antiqua"/>
            </a:endParaRPr>
          </a:p>
          <a:p>
            <a:pPr indent="-200660" lvl="0" marL="34290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2240"/>
              <a:buNone/>
            </a:pPr>
            <a:r>
              <a:t/>
            </a:r>
            <a:endParaRPr i="0" sz="2500" u="none">
              <a:solidFill>
                <a:schemeClr val="lt1"/>
              </a:solidFill>
              <a:latin typeface="Book Antiqua"/>
              <a:ea typeface="Book Antiqua"/>
              <a:cs typeface="Book Antiqua"/>
              <a:sym typeface="Book Antiqua"/>
            </a:endParaRPr>
          </a:p>
        </p:txBody>
      </p:sp>
      <p:sp>
        <p:nvSpPr>
          <p:cNvPr id="172" name="Google Shape;172;p6"/>
          <p:cNvSpPr txBox="1"/>
          <p:nvPr/>
        </p:nvSpPr>
        <p:spPr>
          <a:xfrm>
            <a:off x="150900" y="869950"/>
            <a:ext cx="8535900" cy="6526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800">
                <a:latin typeface="Book Antiqua"/>
                <a:ea typeface="Book Antiqua"/>
                <a:cs typeface="Book Antiqua"/>
                <a:sym typeface="Book Antiqua"/>
              </a:rPr>
              <a:t>Art. 5º O projeto de lei orçamentária anual, elaborado de forma compatível com o plano plurianual, com a lei de diretrizes orçamentárias e com as normas desta Lei Complementar:</a:t>
            </a:r>
            <a:endParaRPr sz="2800">
              <a:latin typeface="Book Antiqua"/>
              <a:ea typeface="Book Antiqua"/>
              <a:cs typeface="Book Antiqua"/>
              <a:sym typeface="Book Antiqua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800">
                <a:latin typeface="Book Antiqua"/>
                <a:ea typeface="Book Antiqua"/>
                <a:cs typeface="Book Antiqua"/>
                <a:sym typeface="Book Antiqua"/>
              </a:rPr>
              <a:t>I - conterá, em anexo, demonstrativo da compatibilidade da programação dos orçamentos com os objetivos e metas constantes do documento de que trata o § 1º do art. 4º;</a:t>
            </a:r>
            <a:endParaRPr sz="2800">
              <a:latin typeface="Book Antiqua"/>
              <a:ea typeface="Book Antiqua"/>
              <a:cs typeface="Book Antiqua"/>
              <a:sym typeface="Book Antiqua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800">
                <a:latin typeface="Book Antiqua"/>
                <a:ea typeface="Book Antiqua"/>
                <a:cs typeface="Book Antiqua"/>
                <a:sym typeface="Book Antiqua"/>
              </a:rPr>
              <a:t>II - será acompanhado do documento a que se refere o § 6º do art. 165 da Constituição, bem como das medidas de compensação a renúncias de receita e ao aumento de despesas obrigatórias de caráter continuado;</a:t>
            </a:r>
            <a:endParaRPr sz="2800">
              <a:latin typeface="Book Antiqua"/>
              <a:ea typeface="Book Antiqua"/>
              <a:cs typeface="Book Antiqua"/>
              <a:sym typeface="Book Antiqu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sz="2700">
              <a:latin typeface="Book Antiqua"/>
              <a:ea typeface="Book Antiqua"/>
              <a:cs typeface="Book Antiqua"/>
              <a:sym typeface="Book Antiqu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sz="2700">
              <a:latin typeface="Book Antiqua"/>
              <a:ea typeface="Book Antiqua"/>
              <a:cs typeface="Book Antiqua"/>
              <a:sym typeface="Book Antiqu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B7B7B7"/>
        </a:solidFill>
      </p:bgPr>
    </p:bg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7"/>
          <p:cNvSpPr txBox="1"/>
          <p:nvPr>
            <p:ph idx="1" type="body"/>
          </p:nvPr>
        </p:nvSpPr>
        <p:spPr>
          <a:xfrm>
            <a:off x="0" y="333375"/>
            <a:ext cx="8893200" cy="6524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18440" lvl="0" marL="342900" rtl="0" algn="just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1960"/>
              <a:buNone/>
            </a:pPr>
            <a:r>
              <a:rPr lang="en-US" sz="2800">
                <a:solidFill>
                  <a:srgbClr val="000000"/>
                </a:solidFill>
                <a:latin typeface="Book Antiqua"/>
                <a:ea typeface="Book Antiqua"/>
                <a:cs typeface="Book Antiqua"/>
                <a:sym typeface="Book Antiqua"/>
              </a:rPr>
              <a:t>III - conterá reserva de contingência, cuja forma de utilização e montante, definido com base na receita corrente líquida, serão estabelecidos na lei de diretrizes orçamentárias, destinada ao:</a:t>
            </a:r>
            <a:endParaRPr sz="2800">
              <a:solidFill>
                <a:srgbClr val="000000"/>
              </a:solidFill>
              <a:latin typeface="Book Antiqua"/>
              <a:ea typeface="Book Antiqua"/>
              <a:cs typeface="Book Antiqua"/>
              <a:sym typeface="Book Antiqua"/>
            </a:endParaRPr>
          </a:p>
          <a:p>
            <a:pPr indent="-218440" lvl="0" marL="342900" rtl="0" algn="just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1960"/>
              <a:buNone/>
            </a:pPr>
            <a:r>
              <a:rPr lang="en-US" sz="2800">
                <a:solidFill>
                  <a:srgbClr val="000000"/>
                </a:solidFill>
                <a:latin typeface="Book Antiqua"/>
                <a:ea typeface="Book Antiqua"/>
                <a:cs typeface="Book Antiqua"/>
                <a:sym typeface="Book Antiqua"/>
              </a:rPr>
              <a:t>a)  (VETADO)</a:t>
            </a:r>
            <a:endParaRPr sz="2800">
              <a:solidFill>
                <a:srgbClr val="000000"/>
              </a:solidFill>
              <a:latin typeface="Book Antiqua"/>
              <a:ea typeface="Book Antiqua"/>
              <a:cs typeface="Book Antiqua"/>
              <a:sym typeface="Book Antiqua"/>
            </a:endParaRPr>
          </a:p>
          <a:p>
            <a:pPr indent="-218440" lvl="0" marL="342900" rtl="0" algn="just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1960"/>
              <a:buNone/>
            </a:pPr>
            <a:r>
              <a:rPr lang="en-US" sz="2800">
                <a:solidFill>
                  <a:srgbClr val="000000"/>
                </a:solidFill>
                <a:latin typeface="Book Antiqua"/>
                <a:ea typeface="Book Antiqua"/>
                <a:cs typeface="Book Antiqua"/>
                <a:sym typeface="Book Antiqua"/>
              </a:rPr>
              <a:t>b) atendimento de passivos contingentes e outros riscos e eventos fiscais imprevistos.</a:t>
            </a:r>
            <a:endParaRPr sz="2800">
              <a:solidFill>
                <a:srgbClr val="000000"/>
              </a:solidFill>
              <a:latin typeface="Book Antiqua"/>
              <a:ea typeface="Book Antiqua"/>
              <a:cs typeface="Book Antiqua"/>
              <a:sym typeface="Book Antiqua"/>
            </a:endParaRPr>
          </a:p>
          <a:p>
            <a:pPr indent="368300" lvl="0" marL="0" rtl="0" algn="just">
              <a:lnSpc>
                <a:spcPct val="115000"/>
              </a:lnSpc>
              <a:spcBef>
                <a:spcPts val="110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000000"/>
                </a:solidFill>
                <a:latin typeface="Book Antiqua"/>
                <a:ea typeface="Book Antiqua"/>
                <a:cs typeface="Book Antiqua"/>
                <a:sym typeface="Book Antiqua"/>
              </a:rPr>
              <a:t>§ 1</a:t>
            </a:r>
            <a:r>
              <a:rPr baseline="30000" lang="en-US" sz="2800" u="sng">
                <a:solidFill>
                  <a:srgbClr val="000000"/>
                </a:solidFill>
                <a:latin typeface="Book Antiqua"/>
                <a:ea typeface="Book Antiqua"/>
                <a:cs typeface="Book Antiqua"/>
                <a:sym typeface="Book Antiqua"/>
              </a:rPr>
              <a:t>o</a:t>
            </a:r>
            <a:r>
              <a:rPr lang="en-US" sz="2800">
                <a:solidFill>
                  <a:srgbClr val="000000"/>
                </a:solidFill>
                <a:latin typeface="Book Antiqua"/>
                <a:ea typeface="Book Antiqua"/>
                <a:cs typeface="Book Antiqua"/>
                <a:sym typeface="Book Antiqua"/>
              </a:rPr>
              <a:t> Todas as despesas relativas à dívida pública, mobiliária ou contratual, e as receitas que as atenderão, constarão da lei orçamentária anual.</a:t>
            </a:r>
            <a:endParaRPr sz="2800">
              <a:solidFill>
                <a:srgbClr val="000000"/>
              </a:solidFill>
              <a:latin typeface="Book Antiqua"/>
              <a:ea typeface="Book Antiqua"/>
              <a:cs typeface="Book Antiqua"/>
              <a:sym typeface="Book Antiqua"/>
            </a:endParaRPr>
          </a:p>
          <a:p>
            <a:pPr indent="368300" lvl="0" marL="0" rtl="0" algn="just">
              <a:lnSpc>
                <a:spcPct val="115000"/>
              </a:lnSpc>
              <a:spcBef>
                <a:spcPts val="110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000000"/>
                </a:solidFill>
                <a:latin typeface="Book Antiqua"/>
                <a:ea typeface="Book Antiqua"/>
                <a:cs typeface="Book Antiqua"/>
                <a:sym typeface="Book Antiqua"/>
              </a:rPr>
              <a:t>§ 2</a:t>
            </a:r>
            <a:r>
              <a:rPr baseline="30000" lang="en-US" sz="2800" u="sng">
                <a:solidFill>
                  <a:srgbClr val="000000"/>
                </a:solidFill>
                <a:latin typeface="Book Antiqua"/>
                <a:ea typeface="Book Antiqua"/>
                <a:cs typeface="Book Antiqua"/>
                <a:sym typeface="Book Antiqua"/>
              </a:rPr>
              <a:t>o</a:t>
            </a:r>
            <a:r>
              <a:rPr lang="en-US" sz="2800">
                <a:solidFill>
                  <a:srgbClr val="000000"/>
                </a:solidFill>
                <a:latin typeface="Book Antiqua"/>
                <a:ea typeface="Book Antiqua"/>
                <a:cs typeface="Book Antiqua"/>
                <a:sym typeface="Book Antiqua"/>
              </a:rPr>
              <a:t> O refinanciamento da dívida pública constará separadamente na lei orçamentária e nas de crédito adicional.</a:t>
            </a:r>
            <a:endParaRPr sz="2800">
              <a:solidFill>
                <a:srgbClr val="000000"/>
              </a:solidFill>
              <a:latin typeface="Book Antiqua"/>
              <a:ea typeface="Book Antiqua"/>
              <a:cs typeface="Book Antiqua"/>
              <a:sym typeface="Book Antiqua"/>
            </a:endParaRPr>
          </a:p>
          <a:p>
            <a:pPr indent="-218440" lvl="0" marL="342900" rtl="0" algn="l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SzPts val="1960"/>
              <a:buNone/>
            </a:pPr>
            <a:r>
              <a:t/>
            </a:r>
            <a:endParaRPr sz="2800">
              <a:solidFill>
                <a:srgbClr val="000000"/>
              </a:solidFill>
              <a:latin typeface="Book Antiqua"/>
              <a:ea typeface="Book Antiqua"/>
              <a:cs typeface="Book Antiqua"/>
              <a:sym typeface="Book Antiqua"/>
            </a:endParaRPr>
          </a:p>
        </p:txBody>
      </p:sp>
      <p:sp>
        <p:nvSpPr>
          <p:cNvPr id="178" name="Google Shape;178;p7"/>
          <p:cNvSpPr txBox="1"/>
          <p:nvPr/>
        </p:nvSpPr>
        <p:spPr>
          <a:xfrm>
            <a:off x="126150" y="435900"/>
            <a:ext cx="86409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hift">
  <a:themeElements>
    <a:clrScheme name="Shift">
      <a:dk1>
        <a:srgbClr val="FFFFFF"/>
      </a:dk1>
      <a:lt1>
        <a:srgbClr val="AF7B51"/>
      </a:lt1>
      <a:dk2>
        <a:srgbClr val="233A44"/>
      </a:dk2>
      <a:lt2>
        <a:srgbClr val="D9D9D9"/>
      </a:lt2>
      <a:accent1>
        <a:srgbClr val="00796B"/>
      </a:accent1>
      <a:accent2>
        <a:srgbClr val="D9563F"/>
      </a:accent2>
      <a:accent3>
        <a:srgbClr val="C4A15A"/>
      </a:accent3>
      <a:accent4>
        <a:srgbClr val="14F597"/>
      </a:accent4>
      <a:accent5>
        <a:srgbClr val="3D4594"/>
      </a:accent5>
      <a:accent6>
        <a:srgbClr val="163EF5"/>
      </a:accent6>
      <a:hlink>
        <a:srgbClr val="3D4594"/>
      </a:hlink>
      <a:folHlink>
        <a:srgbClr val="3D459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2013-10-11T19:29:23Z</dcterms:created>
  <dc:creator>camara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